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Lst>
  <p:notesMasterIdLst>
    <p:notesMasterId r:id="rId39"/>
  </p:notesMasterIdLst>
  <p:sldIdLst>
    <p:sldId id="358" r:id="rId6"/>
    <p:sldId id="257" r:id="rId7"/>
    <p:sldId id="345" r:id="rId8"/>
    <p:sldId id="346" r:id="rId9"/>
    <p:sldId id="347" r:id="rId10"/>
    <p:sldId id="348" r:id="rId11"/>
    <p:sldId id="349" r:id="rId12"/>
    <p:sldId id="350" r:id="rId13"/>
    <p:sldId id="351" r:id="rId14"/>
    <p:sldId id="357" r:id="rId15"/>
    <p:sldId id="354" r:id="rId16"/>
    <p:sldId id="355" r:id="rId17"/>
    <p:sldId id="281" r:id="rId18"/>
    <p:sldId id="328" r:id="rId19"/>
    <p:sldId id="283" r:id="rId20"/>
    <p:sldId id="285" r:id="rId21"/>
    <p:sldId id="278" r:id="rId22"/>
    <p:sldId id="294" r:id="rId23"/>
    <p:sldId id="284" r:id="rId24"/>
    <p:sldId id="287" r:id="rId25"/>
    <p:sldId id="295" r:id="rId26"/>
    <p:sldId id="339" r:id="rId27"/>
    <p:sldId id="360" r:id="rId28"/>
    <p:sldId id="359" r:id="rId29"/>
    <p:sldId id="352" r:id="rId30"/>
    <p:sldId id="353" r:id="rId31"/>
    <p:sldId id="260" r:id="rId32"/>
    <p:sldId id="297" r:id="rId33"/>
    <p:sldId id="274" r:id="rId34"/>
    <p:sldId id="341" r:id="rId35"/>
    <p:sldId id="342" r:id="rId36"/>
    <p:sldId id="343" r:id="rId37"/>
    <p:sldId id="344"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a" initials="D" lastIdx="1" clrIdx="0">
    <p:extLst>
      <p:ext uri="{19B8F6BF-5375-455C-9EA6-DF929625EA0E}">
        <p15:presenceInfo xmlns:p15="http://schemas.microsoft.com/office/powerpoint/2012/main" userId="Dan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0CECE"/>
    <a:srgbClr val="FFCC66"/>
    <a:srgbClr val="5B9BD5"/>
    <a:srgbClr val="FFFFFF"/>
    <a:srgbClr val="A3C7E7"/>
    <a:srgbClr val="EB9C3D"/>
    <a:srgbClr val="9DC3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21" autoAdjust="0"/>
    <p:restoredTop sz="90035" autoAdjust="0"/>
  </p:normalViewPr>
  <p:slideViewPr>
    <p:cSldViewPr snapToGrid="0">
      <p:cViewPr varScale="1">
        <p:scale>
          <a:sx n="90" d="100"/>
          <a:sy n="90" d="100"/>
        </p:scale>
        <p:origin x="576" y="1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commentAuthors" Target="commentAuthor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26F6A5-57BE-472E-838C-D38B70810A31}" type="datetimeFigureOut">
              <a:rPr lang="en-SG" smtClean="0"/>
              <a:t>3/1/2019</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742A23-F358-4298-9B21-3C8C00803A04}" type="slidenum">
              <a:rPr lang="en-SG" smtClean="0"/>
              <a:t>‹#›</a:t>
            </a:fld>
            <a:endParaRPr lang="en-SG"/>
          </a:p>
        </p:txBody>
      </p:sp>
    </p:spTree>
    <p:extLst>
      <p:ext uri="{BB962C8B-B14F-4D97-AF65-F5344CB8AC3E}">
        <p14:creationId xmlns:p14="http://schemas.microsoft.com/office/powerpoint/2010/main" val="3510773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rmarkdown.rstudio.com/rtf_document_format.html" TargetMode="External"/><Relationship Id="rId13" Type="http://schemas.openxmlformats.org/officeDocument/2006/relationships/hyperlink" Target="http://rmarkdown.rstudio.com/beamer_presentation_format.html" TargetMode="External"/><Relationship Id="rId18" Type="http://schemas.openxmlformats.org/officeDocument/2006/relationships/hyperlink" Target="https://bookdown.org/" TargetMode="External"/><Relationship Id="rId3" Type="http://schemas.openxmlformats.org/officeDocument/2006/relationships/hyperlink" Target="http://rmarkdown.rstudio.com/r_notebooks.html" TargetMode="External"/><Relationship Id="rId7" Type="http://schemas.openxmlformats.org/officeDocument/2006/relationships/hyperlink" Target="http://rmarkdown.rstudio.com/odt_document_format.html" TargetMode="External"/><Relationship Id="rId12" Type="http://schemas.openxmlformats.org/officeDocument/2006/relationships/hyperlink" Target="http://rmarkdown.rstudio.com/slidy_presentation_format.html" TargetMode="External"/><Relationship Id="rId17" Type="http://schemas.openxmlformats.org/officeDocument/2006/relationships/hyperlink" Target="http://rmarkdown.rstudio.com/github_document_format.html" TargetMode="External"/><Relationship Id="rId2" Type="http://schemas.openxmlformats.org/officeDocument/2006/relationships/slide" Target="../slides/slide20.xml"/><Relationship Id="rId16" Type="http://schemas.openxmlformats.org/officeDocument/2006/relationships/hyperlink" Target="http://rmarkdown.rstudio.com/package_vignette_format.html" TargetMode="External"/><Relationship Id="rId20" Type="http://schemas.openxmlformats.org/officeDocument/2006/relationships/hyperlink" Target="http://rmarkdown.rstudio.com/authoring_shiny.html" TargetMode="External"/><Relationship Id="rId1" Type="http://schemas.openxmlformats.org/officeDocument/2006/relationships/notesMaster" Target="../notesMasters/notesMaster1.xml"/><Relationship Id="rId6" Type="http://schemas.openxmlformats.org/officeDocument/2006/relationships/hyperlink" Target="http://rmarkdown.rstudio.com/word_document_format.html" TargetMode="External"/><Relationship Id="rId11" Type="http://schemas.openxmlformats.org/officeDocument/2006/relationships/hyperlink" Target="http://rmarkdown.rstudio.com/revealjs_presentation_format.html" TargetMode="External"/><Relationship Id="rId5" Type="http://schemas.openxmlformats.org/officeDocument/2006/relationships/hyperlink" Target="http://rmarkdown.rstudio.com/pdf_document_format.html" TargetMode="External"/><Relationship Id="rId15" Type="http://schemas.openxmlformats.org/officeDocument/2006/relationships/hyperlink" Target="http://rmarkdown.rstudio.com/tufte_handout_format.html" TargetMode="External"/><Relationship Id="rId10" Type="http://schemas.openxmlformats.org/officeDocument/2006/relationships/hyperlink" Target="http://rmarkdown.rstudio.com/ioslides_presentation_format.html" TargetMode="External"/><Relationship Id="rId19" Type="http://schemas.openxmlformats.org/officeDocument/2006/relationships/hyperlink" Target="http://rmarkdown.rstudio.com/rmarkdown_websites.html" TargetMode="External"/><Relationship Id="rId4" Type="http://schemas.openxmlformats.org/officeDocument/2006/relationships/hyperlink" Target="http://rmarkdown.rstudio.com/html_document_format.html" TargetMode="External"/><Relationship Id="rId9" Type="http://schemas.openxmlformats.org/officeDocument/2006/relationships/hyperlink" Target="http://rmarkdown.rstudio.com/markdown_document_format.html" TargetMode="External"/><Relationship Id="rId14" Type="http://schemas.openxmlformats.org/officeDocument/2006/relationships/hyperlink" Target="http://rmarkdown.rstudio.com/flexdashboard/"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8" Type="http://schemas.openxmlformats.org/officeDocument/2006/relationships/hyperlink" Target="https://www.datacamp.com/courses/introduction-to-the-tidyverse" TargetMode="External"/><Relationship Id="rId3" Type="http://schemas.openxmlformats.org/officeDocument/2006/relationships/hyperlink" Target="http://happygitwithr.com/" TargetMode="External"/><Relationship Id="rId7" Type="http://schemas.openxmlformats.org/officeDocument/2006/relationships/hyperlink" Target="https://www.datacamp.com/courses/working-with-the-rstudio-ide-part-1"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s://www.datacamp.com/groups/education" TargetMode="External"/><Relationship Id="rId5" Type="http://schemas.openxmlformats.org/officeDocument/2006/relationships/hyperlink" Target="https://github.com/rstudio/cheatsheets/raw/master/rstudio-ide.pdf" TargetMode="External"/><Relationship Id="rId4" Type="http://schemas.openxmlformats.org/officeDocument/2006/relationships/hyperlink" Target="https://www.r-bloggers.com/how-to-learn-r-2/" TargetMode="External"/><Relationship Id="rId9" Type="http://schemas.openxmlformats.org/officeDocument/2006/relationships/hyperlink" Target="https://www.datacamp.com/courses/reporting-with-r-markdown"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46742A23-F358-4298-9B21-3C8C00803A04}" type="slidenum">
              <a:rPr lang="en-SG" smtClean="0"/>
              <a:t>1</a:t>
            </a:fld>
            <a:endParaRPr lang="en-SG"/>
          </a:p>
        </p:txBody>
      </p:sp>
    </p:spTree>
    <p:extLst>
      <p:ext uri="{BB962C8B-B14F-4D97-AF65-F5344CB8AC3E}">
        <p14:creationId xmlns:p14="http://schemas.microsoft.com/office/powerpoint/2010/main" val="4210780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smtClean="0"/>
              <a:t>www.rstudio.com/wp-content/uploads/2015/02/data-wrangling-cheatsheet.pdf</a:t>
            </a:r>
          </a:p>
          <a:p>
            <a:endParaRPr lang="en-SG" dirty="0"/>
          </a:p>
        </p:txBody>
      </p:sp>
      <p:sp>
        <p:nvSpPr>
          <p:cNvPr id="4" name="Slide Number Placeholder 3"/>
          <p:cNvSpPr>
            <a:spLocks noGrp="1"/>
          </p:cNvSpPr>
          <p:nvPr>
            <p:ph type="sldNum" sz="quarter" idx="10"/>
          </p:nvPr>
        </p:nvSpPr>
        <p:spPr/>
        <p:txBody>
          <a:bodyPr/>
          <a:lstStyle/>
          <a:p>
            <a:fld id="{46742A23-F358-4298-9B21-3C8C00803A04}" type="slidenum">
              <a:rPr lang="en-SG" smtClean="0">
                <a:solidFill>
                  <a:prstClr val="black"/>
                </a:solidFill>
              </a:rPr>
              <a:pPr/>
              <a:t>12</a:t>
            </a:fld>
            <a:endParaRPr lang="en-SG">
              <a:solidFill>
                <a:prstClr val="black"/>
              </a:solidFill>
            </a:endParaRPr>
          </a:p>
        </p:txBody>
      </p:sp>
    </p:spTree>
    <p:extLst>
      <p:ext uri="{BB962C8B-B14F-4D97-AF65-F5344CB8AC3E}">
        <p14:creationId xmlns:p14="http://schemas.microsoft.com/office/powerpoint/2010/main" val="35968694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46742A23-F358-4298-9B21-3C8C00803A04}" type="slidenum">
              <a:rPr lang="en-SG" smtClean="0"/>
              <a:t>13</a:t>
            </a:fld>
            <a:endParaRPr lang="en-SG"/>
          </a:p>
        </p:txBody>
      </p:sp>
    </p:spTree>
    <p:extLst>
      <p:ext uri="{BB962C8B-B14F-4D97-AF65-F5344CB8AC3E}">
        <p14:creationId xmlns:p14="http://schemas.microsoft.com/office/powerpoint/2010/main" val="2474297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46742A23-F358-4298-9B21-3C8C00803A04}" type="slidenum">
              <a:rPr lang="en-SG" smtClean="0"/>
              <a:t>14</a:t>
            </a:fld>
            <a:endParaRPr lang="en-SG"/>
          </a:p>
        </p:txBody>
      </p:sp>
    </p:spTree>
    <p:extLst>
      <p:ext uri="{BB962C8B-B14F-4D97-AF65-F5344CB8AC3E}">
        <p14:creationId xmlns:p14="http://schemas.microsoft.com/office/powerpoint/2010/main" val="4007371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Wider universe of tools, eg: </a:t>
            </a:r>
          </a:p>
          <a:p>
            <a:r>
              <a:rPr lang="en-SG" dirty="0" smtClean="0"/>
              <a:t>https://www.vistrails.org/index.php/Main_Page</a:t>
            </a:r>
          </a:p>
          <a:p>
            <a:endParaRPr lang="en-US" dirty="0" smtClean="0"/>
          </a:p>
          <a:p>
            <a:r>
              <a:rPr lang="en-SG" dirty="0" smtClean="0"/>
              <a:t>https://taverna.incubator.apache.org/</a:t>
            </a:r>
          </a:p>
          <a:p>
            <a:endParaRPr lang="en-US" dirty="0" smtClean="0"/>
          </a:p>
          <a:p>
            <a:endParaRPr lang="en-SG" dirty="0"/>
          </a:p>
        </p:txBody>
      </p:sp>
      <p:sp>
        <p:nvSpPr>
          <p:cNvPr id="4" name="Slide Number Placeholder 3"/>
          <p:cNvSpPr>
            <a:spLocks noGrp="1"/>
          </p:cNvSpPr>
          <p:nvPr>
            <p:ph type="sldNum" sz="quarter" idx="10"/>
          </p:nvPr>
        </p:nvSpPr>
        <p:spPr/>
        <p:txBody>
          <a:bodyPr/>
          <a:lstStyle/>
          <a:p>
            <a:fld id="{46742A23-F358-4298-9B21-3C8C00803A04}" type="slidenum">
              <a:rPr lang="en-SG" smtClean="0"/>
              <a:t>15</a:t>
            </a:fld>
            <a:endParaRPr lang="en-SG"/>
          </a:p>
        </p:txBody>
      </p:sp>
    </p:spTree>
    <p:extLst>
      <p:ext uri="{BB962C8B-B14F-4D97-AF65-F5344CB8AC3E}">
        <p14:creationId xmlns:p14="http://schemas.microsoft.com/office/powerpoint/2010/main" val="3693624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46742A23-F358-4298-9B21-3C8C00803A04}" type="slidenum">
              <a:rPr lang="en-SG" smtClean="0"/>
              <a:t>16</a:t>
            </a:fld>
            <a:endParaRPr lang="en-SG"/>
          </a:p>
        </p:txBody>
      </p:sp>
    </p:spTree>
    <p:extLst>
      <p:ext uri="{BB962C8B-B14F-4D97-AF65-F5344CB8AC3E}">
        <p14:creationId xmlns:p14="http://schemas.microsoft.com/office/powerpoint/2010/main" val="22665012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 Latex goes back to the 80's, a way, in principle, or separating the authoring of content from how it's presented</a:t>
            </a:r>
          </a:p>
          <a:p>
            <a:r>
              <a:rPr lang="en-SG" dirty="0" smtClean="0"/>
              <a:t>* </a:t>
            </a:r>
            <a:r>
              <a:rPr lang="en-SG" dirty="0" err="1" smtClean="0"/>
              <a:t>Pandoc</a:t>
            </a:r>
            <a:r>
              <a:rPr lang="en-SG" dirty="0" smtClean="0"/>
              <a:t> created by John MacFarlane at Berkeley (Professor of Logic)</a:t>
            </a:r>
          </a:p>
          <a:p>
            <a:r>
              <a:rPr lang="en-SG" dirty="0" smtClean="0"/>
              <a:t>* </a:t>
            </a:r>
            <a:r>
              <a:rPr lang="en-SG" dirty="0" err="1" smtClean="0"/>
              <a:t>Jupyter</a:t>
            </a:r>
            <a:r>
              <a:rPr lang="en-SG" dirty="0" smtClean="0"/>
              <a:t> notebooks can also be rendered to markdown and converted to other formats with </a:t>
            </a:r>
            <a:r>
              <a:rPr lang="en-SG" dirty="0" err="1" smtClean="0"/>
              <a:t>pandoc</a:t>
            </a:r>
            <a:endParaRPr lang="en-SG" dirty="0" smtClean="0"/>
          </a:p>
          <a:p>
            <a:endParaRPr lang="en-SG" dirty="0" smtClean="0"/>
          </a:p>
          <a:p>
            <a:r>
              <a:rPr lang="en-SG" dirty="0" smtClean="0"/>
              <a:t>* Can install 'article' package to import templates for different article formats (requires </a:t>
            </a:r>
            <a:r>
              <a:rPr lang="en-SG" dirty="0" err="1" smtClean="0"/>
              <a:t>LaTeX</a:t>
            </a:r>
            <a:r>
              <a:rPr lang="en-SG" dirty="0" smtClean="0"/>
              <a:t>, look at </a:t>
            </a:r>
            <a:r>
              <a:rPr lang="en-SG" dirty="0" err="1" smtClean="0"/>
              <a:t>tinyTEX</a:t>
            </a:r>
            <a:r>
              <a:rPr lang="en-SG" dirty="0" smtClean="0"/>
              <a:t>)</a:t>
            </a:r>
          </a:p>
          <a:p>
            <a:r>
              <a:rPr lang="en-US" dirty="0" smtClean="0"/>
              <a:t>* .</a:t>
            </a:r>
            <a:r>
              <a:rPr lang="en-US" dirty="0" err="1" smtClean="0"/>
              <a:t>tex</a:t>
            </a:r>
            <a:r>
              <a:rPr lang="en-US" dirty="0" smtClean="0"/>
              <a:t> </a:t>
            </a:r>
            <a:r>
              <a:rPr lang="en-US" dirty="0" smtClean="0">
                <a:sym typeface="Wingdings" panose="05000000000000000000" pitchFamily="2" charset="2"/>
              </a:rPr>
              <a:t> pdf uses pdf </a:t>
            </a:r>
            <a:r>
              <a:rPr lang="en-US" dirty="0" err="1" smtClean="0">
                <a:sym typeface="Wingdings" panose="05000000000000000000" pitchFamily="2" charset="2"/>
              </a:rPr>
              <a:t>atex</a:t>
            </a:r>
            <a:endParaRPr lang="en-SG" dirty="0"/>
          </a:p>
        </p:txBody>
      </p:sp>
      <p:sp>
        <p:nvSpPr>
          <p:cNvPr id="4" name="Slide Number Placeholder 3"/>
          <p:cNvSpPr>
            <a:spLocks noGrp="1"/>
          </p:cNvSpPr>
          <p:nvPr>
            <p:ph type="sldNum" sz="quarter" idx="10"/>
          </p:nvPr>
        </p:nvSpPr>
        <p:spPr/>
        <p:txBody>
          <a:bodyPr/>
          <a:lstStyle/>
          <a:p>
            <a:fld id="{46742A23-F358-4298-9B21-3C8C00803A04}" type="slidenum">
              <a:rPr lang="en-SG" smtClean="0"/>
              <a:t>18</a:t>
            </a:fld>
            <a:endParaRPr lang="en-SG"/>
          </a:p>
        </p:txBody>
      </p:sp>
    </p:spTree>
    <p:extLst>
      <p:ext uri="{BB962C8B-B14F-4D97-AF65-F5344CB8AC3E}">
        <p14:creationId xmlns:p14="http://schemas.microsoft.com/office/powerpoint/2010/main" val="3372028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46742A23-F358-4298-9B21-3C8C00803A04}" type="slidenum">
              <a:rPr lang="en-SG" smtClean="0"/>
              <a:t>19</a:t>
            </a:fld>
            <a:endParaRPr lang="en-SG"/>
          </a:p>
        </p:txBody>
      </p:sp>
    </p:spTree>
    <p:extLst>
      <p:ext uri="{BB962C8B-B14F-4D97-AF65-F5344CB8AC3E}">
        <p14:creationId xmlns:p14="http://schemas.microsoft.com/office/powerpoint/2010/main" val="21331312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More features:</a:t>
            </a:r>
          </a:p>
          <a:p>
            <a:r>
              <a:rPr lang="en-US" b="0" dirty="0" smtClean="0"/>
              <a:t>Can run python or SQL</a:t>
            </a:r>
          </a:p>
          <a:p>
            <a:r>
              <a:rPr lang="en-US" b="0" dirty="0" smtClean="0"/>
              <a:t>Easy to share online (</a:t>
            </a:r>
            <a:r>
              <a:rPr lang="en-US" b="0" dirty="0" err="1" smtClean="0"/>
              <a:t>Rpubs</a:t>
            </a:r>
            <a:r>
              <a:rPr lang="en-US" b="0" dirty="0" smtClean="0"/>
              <a:t>, GitHub)</a:t>
            </a:r>
          </a:p>
          <a:p>
            <a:endParaRPr lang="en-SG" dirty="0" smtClean="0"/>
          </a:p>
          <a:p>
            <a:endParaRPr lang="en-SG" dirty="0" smtClean="0"/>
          </a:p>
          <a:p>
            <a:r>
              <a:rPr lang="en-SG" dirty="0" smtClean="0"/>
              <a:t>http://minimaxir.com/2017/06/r-notebooks/</a:t>
            </a:r>
            <a:endParaRPr lang="en-US" dirty="0" smtClean="0"/>
          </a:p>
          <a:p>
            <a:r>
              <a:rPr lang="en-SG" dirty="0" smtClean="0"/>
              <a:t>https://towardsdatascience.com/5-reasons-why-jupyter-notebooks-suck-4dc201e27086 </a:t>
            </a:r>
          </a:p>
          <a:p>
            <a:endParaRPr lang="en-US" dirty="0" smtClean="0"/>
          </a:p>
          <a:p>
            <a:r>
              <a:rPr lang="en-US" dirty="0" smtClean="0"/>
              <a:t>Output formats as of May 2018:</a:t>
            </a:r>
          </a:p>
          <a:p>
            <a:r>
              <a:rPr lang="en-SG" b="1" dirty="0" smtClean="0"/>
              <a:t>Documents</a:t>
            </a:r>
          </a:p>
          <a:p>
            <a:pPr>
              <a:buFont typeface="Arial" panose="020B0604020202020204" pitchFamily="34" charset="0"/>
              <a:buChar char="•"/>
            </a:pPr>
            <a:r>
              <a:rPr lang="en-SG" dirty="0" err="1" smtClean="0">
                <a:hlinkClick r:id="rId3"/>
              </a:rPr>
              <a:t>html_notebook</a:t>
            </a:r>
            <a:r>
              <a:rPr lang="en-SG" dirty="0" smtClean="0"/>
              <a:t> - Interactive R Notebooks</a:t>
            </a:r>
          </a:p>
          <a:p>
            <a:pPr>
              <a:buFont typeface="Arial" panose="020B0604020202020204" pitchFamily="34" charset="0"/>
              <a:buChar char="•"/>
            </a:pPr>
            <a:r>
              <a:rPr lang="en-SG" dirty="0" err="1" smtClean="0">
                <a:hlinkClick r:id="rId4"/>
              </a:rPr>
              <a:t>html_document</a:t>
            </a:r>
            <a:r>
              <a:rPr lang="en-SG" dirty="0" smtClean="0"/>
              <a:t> - HTML document w/ Bootstrap CSS</a:t>
            </a:r>
          </a:p>
          <a:p>
            <a:pPr>
              <a:buFont typeface="Arial" panose="020B0604020202020204" pitchFamily="34" charset="0"/>
              <a:buChar char="•"/>
            </a:pPr>
            <a:r>
              <a:rPr lang="en-SG" dirty="0" err="1" smtClean="0">
                <a:hlinkClick r:id="rId5"/>
              </a:rPr>
              <a:t>pdf_document</a:t>
            </a:r>
            <a:r>
              <a:rPr lang="en-SG" dirty="0" smtClean="0"/>
              <a:t> - PDF document (via </a:t>
            </a:r>
            <a:r>
              <a:rPr lang="en-SG" dirty="0" err="1" smtClean="0"/>
              <a:t>LaTeX</a:t>
            </a:r>
            <a:r>
              <a:rPr lang="en-SG" dirty="0" smtClean="0"/>
              <a:t> template)</a:t>
            </a:r>
          </a:p>
          <a:p>
            <a:pPr>
              <a:buFont typeface="Arial" panose="020B0604020202020204" pitchFamily="34" charset="0"/>
              <a:buChar char="•"/>
            </a:pPr>
            <a:r>
              <a:rPr lang="en-SG" dirty="0" err="1" smtClean="0">
                <a:hlinkClick r:id="rId6"/>
              </a:rPr>
              <a:t>word_document</a:t>
            </a:r>
            <a:r>
              <a:rPr lang="en-SG" dirty="0" smtClean="0"/>
              <a:t> - Microsoft Word document (</a:t>
            </a:r>
            <a:r>
              <a:rPr lang="en-SG" dirty="0" err="1" smtClean="0"/>
              <a:t>docx</a:t>
            </a:r>
            <a:r>
              <a:rPr lang="en-SG" dirty="0" smtClean="0"/>
              <a:t>)</a:t>
            </a:r>
          </a:p>
          <a:p>
            <a:pPr>
              <a:buFont typeface="Arial" panose="020B0604020202020204" pitchFamily="34" charset="0"/>
              <a:buChar char="•"/>
            </a:pPr>
            <a:r>
              <a:rPr lang="en-SG" dirty="0" err="1" smtClean="0">
                <a:hlinkClick r:id="rId7"/>
              </a:rPr>
              <a:t>odt_document</a:t>
            </a:r>
            <a:r>
              <a:rPr lang="en-SG" dirty="0" smtClean="0"/>
              <a:t> - OpenDocument Text document</a:t>
            </a:r>
          </a:p>
          <a:p>
            <a:pPr>
              <a:buFont typeface="Arial" panose="020B0604020202020204" pitchFamily="34" charset="0"/>
              <a:buChar char="•"/>
            </a:pPr>
            <a:r>
              <a:rPr lang="en-SG" dirty="0" err="1" smtClean="0">
                <a:hlinkClick r:id="rId8"/>
              </a:rPr>
              <a:t>rtf_document</a:t>
            </a:r>
            <a:r>
              <a:rPr lang="en-SG" dirty="0" smtClean="0"/>
              <a:t> - Rich Text Format document</a:t>
            </a:r>
          </a:p>
          <a:p>
            <a:pPr>
              <a:buFont typeface="Arial" panose="020B0604020202020204" pitchFamily="34" charset="0"/>
              <a:buChar char="•"/>
            </a:pPr>
            <a:r>
              <a:rPr lang="en-SG" dirty="0" err="1" smtClean="0">
                <a:hlinkClick r:id="rId9"/>
              </a:rPr>
              <a:t>md_document</a:t>
            </a:r>
            <a:r>
              <a:rPr lang="en-SG" dirty="0" smtClean="0"/>
              <a:t> - Markdown document (various </a:t>
            </a:r>
            <a:r>
              <a:rPr lang="en-SG" dirty="0" err="1" smtClean="0"/>
              <a:t>flavors</a:t>
            </a:r>
            <a:r>
              <a:rPr lang="en-SG" dirty="0" smtClean="0"/>
              <a:t>)</a:t>
            </a:r>
          </a:p>
          <a:p>
            <a:r>
              <a:rPr lang="en-SG" b="1" dirty="0" smtClean="0"/>
              <a:t>Presentations (slides)</a:t>
            </a:r>
          </a:p>
          <a:p>
            <a:pPr>
              <a:buFont typeface="Arial" panose="020B0604020202020204" pitchFamily="34" charset="0"/>
              <a:buChar char="•"/>
            </a:pPr>
            <a:r>
              <a:rPr lang="en-SG" dirty="0" err="1" smtClean="0">
                <a:hlinkClick r:id="rId10"/>
              </a:rPr>
              <a:t>ioslides_presentation</a:t>
            </a:r>
            <a:r>
              <a:rPr lang="en-SG" dirty="0" smtClean="0"/>
              <a:t> - HTML presentation with </a:t>
            </a:r>
            <a:r>
              <a:rPr lang="en-SG" dirty="0" err="1" smtClean="0"/>
              <a:t>ioslides</a:t>
            </a:r>
            <a:endParaRPr lang="en-SG" dirty="0" smtClean="0"/>
          </a:p>
          <a:p>
            <a:pPr>
              <a:buFont typeface="Arial" panose="020B0604020202020204" pitchFamily="34" charset="0"/>
              <a:buChar char="•"/>
            </a:pPr>
            <a:r>
              <a:rPr lang="en-SG" dirty="0" err="1" smtClean="0">
                <a:hlinkClick r:id="rId11"/>
              </a:rPr>
              <a:t>revealjs</a:t>
            </a:r>
            <a:r>
              <a:rPr lang="en-SG" dirty="0" smtClean="0">
                <a:hlinkClick r:id="rId11"/>
              </a:rPr>
              <a:t>::</a:t>
            </a:r>
            <a:r>
              <a:rPr lang="en-SG" dirty="0" err="1" smtClean="0">
                <a:hlinkClick r:id="rId11"/>
              </a:rPr>
              <a:t>revealjs_presentation</a:t>
            </a:r>
            <a:r>
              <a:rPr lang="en-SG" dirty="0" smtClean="0"/>
              <a:t> - HTML presentation with reveal.js</a:t>
            </a:r>
          </a:p>
          <a:p>
            <a:pPr>
              <a:buFont typeface="Arial" panose="020B0604020202020204" pitchFamily="34" charset="0"/>
              <a:buChar char="•"/>
            </a:pPr>
            <a:r>
              <a:rPr lang="en-SG" dirty="0" err="1" smtClean="0">
                <a:hlinkClick r:id="rId12"/>
              </a:rPr>
              <a:t>slidy_presentation</a:t>
            </a:r>
            <a:r>
              <a:rPr lang="en-SG" dirty="0" smtClean="0"/>
              <a:t> - HTML presentation with W3C </a:t>
            </a:r>
            <a:r>
              <a:rPr lang="en-SG" dirty="0" err="1" smtClean="0"/>
              <a:t>Slidy</a:t>
            </a:r>
            <a:endParaRPr lang="en-SG" dirty="0" smtClean="0"/>
          </a:p>
          <a:p>
            <a:pPr>
              <a:buFont typeface="Arial" panose="020B0604020202020204" pitchFamily="34" charset="0"/>
              <a:buChar char="•"/>
            </a:pPr>
            <a:r>
              <a:rPr lang="en-SG" dirty="0" err="1" smtClean="0">
                <a:hlinkClick r:id="rId13"/>
              </a:rPr>
              <a:t>beamer_presentation</a:t>
            </a:r>
            <a:r>
              <a:rPr lang="en-SG" dirty="0" smtClean="0"/>
              <a:t> - PDF presentation with </a:t>
            </a:r>
            <a:r>
              <a:rPr lang="en-SG" dirty="0" err="1" smtClean="0"/>
              <a:t>LaTeX</a:t>
            </a:r>
            <a:r>
              <a:rPr lang="en-SG" dirty="0" smtClean="0"/>
              <a:t> Beamer</a:t>
            </a:r>
          </a:p>
          <a:p>
            <a:r>
              <a:rPr lang="en-SG" b="1" dirty="0" smtClean="0"/>
              <a:t>More</a:t>
            </a:r>
          </a:p>
          <a:p>
            <a:pPr>
              <a:buFont typeface="Arial" panose="020B0604020202020204" pitchFamily="34" charset="0"/>
              <a:buChar char="•"/>
            </a:pPr>
            <a:r>
              <a:rPr lang="en-SG" dirty="0" err="1" smtClean="0">
                <a:hlinkClick r:id="rId14"/>
              </a:rPr>
              <a:t>flexdashboard</a:t>
            </a:r>
            <a:r>
              <a:rPr lang="en-SG" dirty="0" smtClean="0">
                <a:hlinkClick r:id="rId14"/>
              </a:rPr>
              <a:t>::</a:t>
            </a:r>
            <a:r>
              <a:rPr lang="en-SG" dirty="0" err="1" smtClean="0">
                <a:hlinkClick r:id="rId14"/>
              </a:rPr>
              <a:t>flex_dashboard</a:t>
            </a:r>
            <a:r>
              <a:rPr lang="en-SG" dirty="0" smtClean="0"/>
              <a:t> - Interactive dashboards</a:t>
            </a:r>
          </a:p>
          <a:p>
            <a:pPr>
              <a:buFont typeface="Arial" panose="020B0604020202020204" pitchFamily="34" charset="0"/>
              <a:buChar char="•"/>
            </a:pPr>
            <a:r>
              <a:rPr lang="en-SG" dirty="0" err="1" smtClean="0">
                <a:hlinkClick r:id="rId15"/>
              </a:rPr>
              <a:t>tufte</a:t>
            </a:r>
            <a:r>
              <a:rPr lang="en-SG" dirty="0" smtClean="0">
                <a:hlinkClick r:id="rId15"/>
              </a:rPr>
              <a:t>::</a:t>
            </a:r>
            <a:r>
              <a:rPr lang="en-SG" dirty="0" err="1" smtClean="0">
                <a:hlinkClick r:id="rId15"/>
              </a:rPr>
              <a:t>tufte_handout</a:t>
            </a:r>
            <a:r>
              <a:rPr lang="en-SG" dirty="0" smtClean="0"/>
              <a:t> - PDF handouts in the style of Edward </a:t>
            </a:r>
            <a:r>
              <a:rPr lang="en-SG" dirty="0" err="1" smtClean="0"/>
              <a:t>Tufte</a:t>
            </a:r>
            <a:endParaRPr lang="en-SG" dirty="0" smtClean="0"/>
          </a:p>
          <a:p>
            <a:pPr>
              <a:buFont typeface="Arial" panose="020B0604020202020204" pitchFamily="34" charset="0"/>
              <a:buChar char="•"/>
            </a:pPr>
            <a:r>
              <a:rPr lang="en-SG" dirty="0" err="1" smtClean="0">
                <a:hlinkClick r:id="rId15"/>
              </a:rPr>
              <a:t>tufte</a:t>
            </a:r>
            <a:r>
              <a:rPr lang="en-SG" dirty="0" smtClean="0">
                <a:hlinkClick r:id="rId15"/>
              </a:rPr>
              <a:t>::</a:t>
            </a:r>
            <a:r>
              <a:rPr lang="en-SG" dirty="0" err="1" smtClean="0">
                <a:hlinkClick r:id="rId15"/>
              </a:rPr>
              <a:t>tufte_html</a:t>
            </a:r>
            <a:r>
              <a:rPr lang="en-SG" dirty="0" smtClean="0"/>
              <a:t> - HTML handouts in the style of Edward </a:t>
            </a:r>
            <a:r>
              <a:rPr lang="en-SG" dirty="0" err="1" smtClean="0"/>
              <a:t>Tufte</a:t>
            </a:r>
            <a:endParaRPr lang="en-SG" dirty="0" smtClean="0"/>
          </a:p>
          <a:p>
            <a:pPr>
              <a:buFont typeface="Arial" panose="020B0604020202020204" pitchFamily="34" charset="0"/>
              <a:buChar char="•"/>
            </a:pPr>
            <a:r>
              <a:rPr lang="en-SG" dirty="0" err="1" smtClean="0">
                <a:hlinkClick r:id="rId15"/>
              </a:rPr>
              <a:t>tufte</a:t>
            </a:r>
            <a:r>
              <a:rPr lang="en-SG" dirty="0" smtClean="0">
                <a:hlinkClick r:id="rId15"/>
              </a:rPr>
              <a:t>::</a:t>
            </a:r>
            <a:r>
              <a:rPr lang="en-SG" dirty="0" err="1" smtClean="0">
                <a:hlinkClick r:id="rId15"/>
              </a:rPr>
              <a:t>tufte_book</a:t>
            </a:r>
            <a:r>
              <a:rPr lang="en-SG" dirty="0" smtClean="0"/>
              <a:t> - PDF books in the style of Edward </a:t>
            </a:r>
            <a:r>
              <a:rPr lang="en-SG" dirty="0" err="1" smtClean="0"/>
              <a:t>Tufte</a:t>
            </a:r>
            <a:endParaRPr lang="en-SG" dirty="0" smtClean="0"/>
          </a:p>
          <a:p>
            <a:pPr>
              <a:buFont typeface="Arial" panose="020B0604020202020204" pitchFamily="34" charset="0"/>
              <a:buChar char="•"/>
            </a:pPr>
            <a:r>
              <a:rPr lang="en-SG" dirty="0" err="1" smtClean="0">
                <a:hlinkClick r:id="rId16"/>
              </a:rPr>
              <a:t>html_vignette</a:t>
            </a:r>
            <a:r>
              <a:rPr lang="en-SG" dirty="0" smtClean="0"/>
              <a:t> - R package vignette (HTML)</a:t>
            </a:r>
          </a:p>
          <a:p>
            <a:pPr>
              <a:buFont typeface="Arial" panose="020B0604020202020204" pitchFamily="34" charset="0"/>
              <a:buChar char="•"/>
            </a:pPr>
            <a:r>
              <a:rPr lang="en-SG" dirty="0" err="1" smtClean="0">
                <a:hlinkClick r:id="rId17"/>
              </a:rPr>
              <a:t>github_document</a:t>
            </a:r>
            <a:r>
              <a:rPr lang="en-SG" dirty="0" smtClean="0"/>
              <a:t> - GitHub </a:t>
            </a:r>
            <a:r>
              <a:rPr lang="en-SG" dirty="0" err="1" smtClean="0"/>
              <a:t>Flavored</a:t>
            </a:r>
            <a:r>
              <a:rPr lang="en-SG" dirty="0" smtClean="0"/>
              <a:t> Markdown document</a:t>
            </a:r>
          </a:p>
          <a:p>
            <a:r>
              <a:rPr lang="en-SG" dirty="0" smtClean="0"/>
              <a:t>You can also build </a:t>
            </a:r>
            <a:r>
              <a:rPr lang="en-SG" dirty="0" smtClean="0">
                <a:hlinkClick r:id="rId18"/>
              </a:rPr>
              <a:t>books</a:t>
            </a:r>
            <a:r>
              <a:rPr lang="en-SG" dirty="0" smtClean="0"/>
              <a:t>, </a:t>
            </a:r>
            <a:r>
              <a:rPr lang="en-SG" dirty="0" smtClean="0">
                <a:hlinkClick r:id="rId19"/>
              </a:rPr>
              <a:t>websites</a:t>
            </a:r>
            <a:r>
              <a:rPr lang="en-SG" dirty="0" smtClean="0"/>
              <a:t>, and </a:t>
            </a:r>
            <a:r>
              <a:rPr lang="en-SG" dirty="0" smtClean="0">
                <a:hlinkClick r:id="rId20"/>
              </a:rPr>
              <a:t>interactive documents</a:t>
            </a:r>
            <a:r>
              <a:rPr lang="en-SG" dirty="0" smtClean="0"/>
              <a:t> with R Markdown.</a:t>
            </a:r>
          </a:p>
          <a:p>
            <a:endParaRPr lang="en-SG" dirty="0"/>
          </a:p>
        </p:txBody>
      </p:sp>
      <p:sp>
        <p:nvSpPr>
          <p:cNvPr id="4" name="Slide Number Placeholder 3"/>
          <p:cNvSpPr>
            <a:spLocks noGrp="1"/>
          </p:cNvSpPr>
          <p:nvPr>
            <p:ph type="sldNum" sz="quarter" idx="10"/>
          </p:nvPr>
        </p:nvSpPr>
        <p:spPr/>
        <p:txBody>
          <a:bodyPr/>
          <a:lstStyle/>
          <a:p>
            <a:fld id="{46742A23-F358-4298-9B21-3C8C00803A04}" type="slidenum">
              <a:rPr lang="en-SG" smtClean="0"/>
              <a:t>20</a:t>
            </a:fld>
            <a:endParaRPr lang="en-SG"/>
          </a:p>
        </p:txBody>
      </p:sp>
    </p:spTree>
    <p:extLst>
      <p:ext uri="{BB962C8B-B14F-4D97-AF65-F5344CB8AC3E}">
        <p14:creationId xmlns:p14="http://schemas.microsoft.com/office/powerpoint/2010/main" val="4196581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Class assignments using R could be written up + submitted in R Markdown</a:t>
            </a:r>
          </a:p>
          <a:p>
            <a:r>
              <a:rPr lang="en-US" baseline="0" dirty="0" smtClean="0"/>
              <a:t>- </a:t>
            </a:r>
            <a:r>
              <a:rPr lang="en-US" baseline="0" dirty="0" err="1" smtClean="0"/>
              <a:t>Rmd</a:t>
            </a:r>
            <a:r>
              <a:rPr lang="en-US" baseline="0" dirty="0" smtClean="0"/>
              <a:t> is a good format for adding comments + images </a:t>
            </a:r>
            <a:r>
              <a:rPr lang="en-US" baseline="0" dirty="0" err="1" smtClean="0"/>
              <a:t>etc</a:t>
            </a:r>
            <a:r>
              <a:rPr lang="en-US" baseline="0" dirty="0" smtClean="0"/>
              <a:t> to any code shared online</a:t>
            </a:r>
          </a:p>
          <a:p>
            <a:pPr marL="171450" indent="-171450">
              <a:buFontTx/>
              <a:buChar char="-"/>
            </a:pPr>
            <a:r>
              <a:rPr lang="en-US" baseline="0" dirty="0" smtClean="0"/>
              <a:t>Also a potential format for making R code from research available with minimal conversion – share </a:t>
            </a:r>
            <a:r>
              <a:rPr lang="en-US" baseline="0" dirty="0" err="1" smtClean="0"/>
              <a:t>Rproject</a:t>
            </a:r>
            <a:r>
              <a:rPr lang="en-US" baseline="0" dirty="0" smtClean="0"/>
              <a:t> with some data, code, and comments in R Markdown </a:t>
            </a:r>
          </a:p>
          <a:p>
            <a:pPr marL="171450" indent="-171450">
              <a:buFontTx/>
              <a:buChar char="-"/>
            </a:pPr>
            <a:r>
              <a:rPr lang="en-US" baseline="0" dirty="0" smtClean="0"/>
              <a:t>For individual researchers, a way to integrate ongoing analysis notes with code</a:t>
            </a:r>
            <a:endParaRPr lang="en-SG" dirty="0"/>
          </a:p>
        </p:txBody>
      </p:sp>
      <p:sp>
        <p:nvSpPr>
          <p:cNvPr id="4" name="Slide Number Placeholder 3"/>
          <p:cNvSpPr>
            <a:spLocks noGrp="1"/>
          </p:cNvSpPr>
          <p:nvPr>
            <p:ph type="sldNum" sz="quarter" idx="10"/>
          </p:nvPr>
        </p:nvSpPr>
        <p:spPr/>
        <p:txBody>
          <a:bodyPr/>
          <a:lstStyle/>
          <a:p>
            <a:fld id="{46742A23-F358-4298-9B21-3C8C00803A04}" type="slidenum">
              <a:rPr lang="en-SG" smtClean="0"/>
              <a:t>21</a:t>
            </a:fld>
            <a:endParaRPr lang="en-SG"/>
          </a:p>
        </p:txBody>
      </p:sp>
    </p:spTree>
    <p:extLst>
      <p:ext uri="{BB962C8B-B14F-4D97-AF65-F5344CB8AC3E}">
        <p14:creationId xmlns:p14="http://schemas.microsoft.com/office/powerpoint/2010/main" val="25167927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46742A23-F358-4298-9B21-3C8C00803A04}" type="slidenum">
              <a:rPr lang="en-SG" smtClean="0"/>
              <a:t>22</a:t>
            </a:fld>
            <a:endParaRPr lang="en-SG"/>
          </a:p>
        </p:txBody>
      </p:sp>
    </p:spTree>
    <p:extLst>
      <p:ext uri="{BB962C8B-B14F-4D97-AF65-F5344CB8AC3E}">
        <p14:creationId xmlns:p14="http://schemas.microsoft.com/office/powerpoint/2010/main" val="1261154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46742A23-F358-4298-9B21-3C8C00803A04}" type="slidenum">
              <a:rPr lang="en-SG" smtClean="0"/>
              <a:t>2</a:t>
            </a:fld>
            <a:endParaRPr lang="en-SG"/>
          </a:p>
        </p:txBody>
      </p:sp>
    </p:spTree>
    <p:extLst>
      <p:ext uri="{BB962C8B-B14F-4D97-AF65-F5344CB8AC3E}">
        <p14:creationId xmlns:p14="http://schemas.microsoft.com/office/powerpoint/2010/main" val="42596443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46742A23-F358-4298-9B21-3C8C00803A04}" type="slidenum">
              <a:rPr lang="en-SG" smtClean="0">
                <a:solidFill>
                  <a:prstClr val="black"/>
                </a:solidFill>
              </a:rPr>
              <a:pPr/>
              <a:t>23</a:t>
            </a:fld>
            <a:endParaRPr lang="en-SG">
              <a:solidFill>
                <a:prstClr val="black"/>
              </a:solidFill>
            </a:endParaRPr>
          </a:p>
        </p:txBody>
      </p:sp>
    </p:spTree>
    <p:extLst>
      <p:ext uri="{BB962C8B-B14F-4D97-AF65-F5344CB8AC3E}">
        <p14:creationId xmlns:p14="http://schemas.microsoft.com/office/powerpoint/2010/main" val="16112580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46742A23-F358-4298-9B21-3C8C00803A04}" type="slidenum">
              <a:rPr lang="en-SG" smtClean="0">
                <a:solidFill>
                  <a:prstClr val="black"/>
                </a:solidFill>
              </a:rPr>
              <a:pPr/>
              <a:t>24</a:t>
            </a:fld>
            <a:endParaRPr lang="en-SG">
              <a:solidFill>
                <a:prstClr val="black"/>
              </a:solidFill>
            </a:endParaRPr>
          </a:p>
        </p:txBody>
      </p:sp>
    </p:spTree>
    <p:extLst>
      <p:ext uri="{BB962C8B-B14F-4D97-AF65-F5344CB8AC3E}">
        <p14:creationId xmlns:p14="http://schemas.microsoft.com/office/powerpoint/2010/main" val="31022857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46742A23-F358-4298-9B21-3C8C00803A04}" type="slidenum">
              <a:rPr lang="en-SG" smtClean="0">
                <a:solidFill>
                  <a:prstClr val="black"/>
                </a:solidFill>
              </a:rPr>
              <a:pPr/>
              <a:t>25</a:t>
            </a:fld>
            <a:endParaRPr lang="en-SG">
              <a:solidFill>
                <a:prstClr val="black"/>
              </a:solidFill>
            </a:endParaRPr>
          </a:p>
        </p:txBody>
      </p:sp>
    </p:spTree>
    <p:extLst>
      <p:ext uri="{BB962C8B-B14F-4D97-AF65-F5344CB8AC3E}">
        <p14:creationId xmlns:p14="http://schemas.microsoft.com/office/powerpoint/2010/main" val="40123099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
            </a:r>
            <a:br>
              <a:rPr lang="en-SG" dirty="0" smtClean="0"/>
            </a:br>
            <a:r>
              <a:rPr lang="en-SG" dirty="0" smtClean="0"/>
              <a:t/>
            </a:r>
            <a:br>
              <a:rPr lang="en-SG" dirty="0" smtClean="0"/>
            </a:br>
            <a:endParaRPr lang="en-SG" dirty="0" smtClean="0"/>
          </a:p>
          <a:p>
            <a:r>
              <a:rPr lang="en-SG" u="sng" dirty="0" smtClean="0"/>
              <a:t>For additional reference if needed: </a:t>
            </a:r>
            <a:r>
              <a:rPr lang="en-SG" dirty="0" smtClean="0"/>
              <a:t/>
            </a:r>
            <a:br>
              <a:rPr lang="en-SG" dirty="0" smtClean="0"/>
            </a:br>
            <a:endParaRPr lang="en-SG" dirty="0" smtClean="0"/>
          </a:p>
          <a:p>
            <a:r>
              <a:rPr lang="en-SG" dirty="0" smtClean="0"/>
              <a:t/>
            </a:r>
            <a:br>
              <a:rPr lang="en-SG" dirty="0" smtClean="0"/>
            </a:br>
            <a:endParaRPr lang="en-SG" dirty="0" smtClean="0"/>
          </a:p>
          <a:p>
            <a:r>
              <a:rPr lang="en-SG" dirty="0" smtClean="0"/>
              <a:t>3. For more reference on statistics in R, Stefano recommends </a:t>
            </a:r>
            <a:r>
              <a:rPr lang="en-SG" dirty="0" err="1" smtClean="0"/>
              <a:t>pgs</a:t>
            </a:r>
            <a:r>
              <a:rPr lang="en-SG" dirty="0" smtClean="0"/>
              <a:t> 1-23 of the book attached (Simple R) </a:t>
            </a:r>
            <a:br>
              <a:rPr lang="en-SG" dirty="0" smtClean="0"/>
            </a:br>
            <a:r>
              <a:rPr lang="en-SG" dirty="0" smtClean="0"/>
              <a:t/>
            </a:r>
            <a:br>
              <a:rPr lang="en-SG" dirty="0" smtClean="0"/>
            </a:br>
            <a:endParaRPr lang="en-SG" dirty="0" smtClean="0"/>
          </a:p>
          <a:p>
            <a:r>
              <a:rPr lang="en-SG" dirty="0" smtClean="0"/>
              <a:t>4. For setting up or troubleshooting problems if you use R with git for version control: </a:t>
            </a:r>
            <a:r>
              <a:rPr lang="en-SG" dirty="0" smtClean="0">
                <a:hlinkClick r:id="rId3"/>
              </a:rPr>
              <a:t>http://happygitwithr.com/  </a:t>
            </a:r>
            <a:r>
              <a:rPr lang="en-SG" dirty="0" smtClean="0"/>
              <a:t/>
            </a:r>
            <a:br>
              <a:rPr lang="en-SG" dirty="0" smtClean="0"/>
            </a:br>
            <a:r>
              <a:rPr lang="en-SG" dirty="0" smtClean="0"/>
              <a:t/>
            </a:r>
            <a:br>
              <a:rPr lang="en-SG" dirty="0" smtClean="0"/>
            </a:br>
            <a:endParaRPr lang="en-SG" dirty="0" smtClean="0"/>
          </a:p>
          <a:p>
            <a:r>
              <a:rPr lang="en-SG" dirty="0" smtClean="0"/>
              <a:t>For help, the </a:t>
            </a:r>
            <a:r>
              <a:rPr lang="en-SG" dirty="0" err="1" smtClean="0">
                <a:hlinkClick r:id="rId4"/>
              </a:rPr>
              <a:t>RBloggers</a:t>
            </a:r>
            <a:r>
              <a:rPr lang="en-SG" dirty="0" smtClean="0">
                <a:hlinkClick r:id="rId4"/>
              </a:rPr>
              <a:t> </a:t>
            </a:r>
            <a:r>
              <a:rPr lang="en-SG" dirty="0" smtClean="0"/>
              <a:t>blog aggregator has many helpful tutorials, and try looking on </a:t>
            </a:r>
            <a:r>
              <a:rPr lang="en-SG" dirty="0" err="1" smtClean="0"/>
              <a:t>StackOverflow</a:t>
            </a:r>
            <a:r>
              <a:rPr lang="en-SG" dirty="0" smtClean="0"/>
              <a:t> (though information can be outdated),  </a:t>
            </a:r>
            <a:r>
              <a:rPr lang="en-SG" dirty="0" smtClean="0">
                <a:hlinkClick r:id="rId5"/>
              </a:rPr>
              <a:t> R Studio </a:t>
            </a:r>
            <a:r>
              <a:rPr lang="en-SG" dirty="0" err="1" smtClean="0">
                <a:hlinkClick r:id="rId5"/>
              </a:rPr>
              <a:t>cheatsheet</a:t>
            </a:r>
            <a:r>
              <a:rPr lang="en-SG" dirty="0" smtClean="0">
                <a:hlinkClick r:id="rId5"/>
              </a:rPr>
              <a:t> for reference</a:t>
            </a:r>
            <a:r>
              <a:rPr lang="en-SG" dirty="0" smtClean="0"/>
              <a:t/>
            </a:r>
            <a:br>
              <a:rPr lang="en-SG" dirty="0" smtClean="0"/>
            </a:br>
            <a:r>
              <a:rPr lang="en-SG" dirty="0" smtClean="0"/>
              <a:t/>
            </a:r>
            <a:br>
              <a:rPr lang="en-SG" dirty="0" smtClean="0"/>
            </a:br>
            <a:r>
              <a:rPr lang="en-SG" dirty="0" smtClean="0"/>
              <a:t/>
            </a:r>
            <a:br>
              <a:rPr lang="en-SG" dirty="0" smtClean="0"/>
            </a:br>
            <a:endParaRPr lang="en-SG" dirty="0" smtClean="0"/>
          </a:p>
          <a:p>
            <a:r>
              <a:rPr lang="en-SG" dirty="0" smtClean="0"/>
              <a:t/>
            </a:r>
            <a:br>
              <a:rPr lang="en-SG" dirty="0" smtClean="0"/>
            </a:br>
            <a:endParaRPr lang="en-SG" dirty="0" smtClean="0"/>
          </a:p>
          <a:p>
            <a:r>
              <a:rPr lang="en-SG" u="sng" dirty="0" smtClean="0"/>
              <a:t>Resources that are useful but are not fully free:</a:t>
            </a:r>
            <a:r>
              <a:rPr lang="en-SG" dirty="0" smtClean="0"/>
              <a:t/>
            </a:r>
            <a:br>
              <a:rPr lang="en-SG" dirty="0" smtClean="0"/>
            </a:br>
            <a:r>
              <a:rPr lang="en-SG" dirty="0" smtClean="0"/>
              <a:t/>
            </a:r>
            <a:br>
              <a:rPr lang="en-SG" dirty="0" smtClean="0"/>
            </a:br>
            <a:endParaRPr lang="en-SG" dirty="0" smtClean="0"/>
          </a:p>
          <a:p>
            <a:r>
              <a:rPr lang="en-SG" dirty="0" err="1" smtClean="0"/>
              <a:t>Datacamp</a:t>
            </a:r>
            <a:r>
              <a:rPr lang="en-SG" dirty="0" smtClean="0"/>
              <a:t> -  Each of these video tutorial series + hands on exercises is free to start and then unfortunately requires a paid subscription to continue. If you are in a class with more than 10 students, </a:t>
            </a:r>
            <a:r>
              <a:rPr lang="en-SG" dirty="0" smtClean="0">
                <a:hlinkClick r:id="rId6"/>
              </a:rPr>
              <a:t>the instructor can sign up and then all the students can get access for the whole semester for free</a:t>
            </a:r>
            <a:r>
              <a:rPr lang="en-SG" dirty="0" smtClean="0"/>
              <a:t> (this is what my class this semester did, and Stefano did this for his class last year). Otherwise a subscription is $29/month. </a:t>
            </a:r>
            <a:r>
              <a:rPr lang="en-SG" dirty="0" err="1" smtClean="0"/>
              <a:t>Datacamp</a:t>
            </a:r>
            <a:r>
              <a:rPr lang="en-SG" dirty="0" smtClean="0"/>
              <a:t> is *not* blocked in China, so you can ask your faculty to sign your classes up in future semesters. </a:t>
            </a:r>
            <a:br>
              <a:rPr lang="en-SG" dirty="0" smtClean="0"/>
            </a:br>
            <a:endParaRPr lang="en-SG" dirty="0" smtClean="0"/>
          </a:p>
          <a:p>
            <a:r>
              <a:rPr lang="en-SG" dirty="0" smtClean="0"/>
              <a:t>Introduction to the  </a:t>
            </a:r>
            <a:r>
              <a:rPr lang="en-SG" b="1" dirty="0" err="1" smtClean="0">
                <a:hlinkClick r:id="rId7"/>
              </a:rPr>
              <a:t>RStudio</a:t>
            </a:r>
            <a:r>
              <a:rPr lang="en-SG" b="1" dirty="0" smtClean="0">
                <a:hlinkClick r:id="rId7"/>
              </a:rPr>
              <a:t> IDE </a:t>
            </a:r>
            <a:r>
              <a:rPr lang="en-SG" b="1" dirty="0" smtClean="0"/>
              <a:t> </a:t>
            </a:r>
            <a:r>
              <a:rPr lang="en-SG" dirty="0" smtClean="0"/>
              <a:t/>
            </a:r>
            <a:br>
              <a:rPr lang="en-SG" dirty="0" smtClean="0"/>
            </a:br>
            <a:endParaRPr lang="en-SG" dirty="0" smtClean="0"/>
          </a:p>
          <a:p>
            <a:r>
              <a:rPr lang="en-SG" b="1" dirty="0" smtClean="0"/>
              <a:t>Introduction to the </a:t>
            </a:r>
            <a:r>
              <a:rPr lang="en-SG" b="1" dirty="0" err="1" smtClean="0"/>
              <a:t>tidyverse</a:t>
            </a:r>
            <a:r>
              <a:rPr lang="en-SG" b="1" dirty="0" smtClean="0"/>
              <a:t>: </a:t>
            </a:r>
            <a:r>
              <a:rPr lang="en-SG" b="1" dirty="0" smtClean="0">
                <a:hlinkClick r:id="rId8"/>
              </a:rPr>
              <a:t>https://www.datacamp.com/courses/introduction-to-the-tidyverse</a:t>
            </a:r>
            <a:r>
              <a:rPr lang="en-SG" b="1" dirty="0" smtClean="0"/>
              <a:t> </a:t>
            </a:r>
            <a:br>
              <a:rPr lang="en-SG" b="1" dirty="0" smtClean="0"/>
            </a:br>
            <a:endParaRPr lang="en-SG" dirty="0" smtClean="0"/>
          </a:p>
          <a:p>
            <a:r>
              <a:rPr lang="en-SG" dirty="0" smtClean="0"/>
              <a:t>Generating reports with R markdown: </a:t>
            </a:r>
            <a:r>
              <a:rPr lang="en-SG" b="1" dirty="0" smtClean="0">
                <a:hlinkClick r:id="rId9"/>
              </a:rPr>
              <a:t>https://www.datacamp.com/courses/reporting-with-r-markdown</a:t>
            </a:r>
            <a:r>
              <a:rPr lang="en-SG" dirty="0" smtClean="0"/>
              <a:t>  </a:t>
            </a:r>
          </a:p>
          <a:p>
            <a:endParaRPr lang="en-SG" dirty="0"/>
          </a:p>
        </p:txBody>
      </p:sp>
      <p:sp>
        <p:nvSpPr>
          <p:cNvPr id="4" name="Slide Number Placeholder 3"/>
          <p:cNvSpPr>
            <a:spLocks noGrp="1"/>
          </p:cNvSpPr>
          <p:nvPr>
            <p:ph type="sldNum" sz="quarter" idx="10"/>
          </p:nvPr>
        </p:nvSpPr>
        <p:spPr/>
        <p:txBody>
          <a:bodyPr/>
          <a:lstStyle/>
          <a:p>
            <a:fld id="{46742A23-F358-4298-9B21-3C8C00803A04}" type="slidenum">
              <a:rPr lang="en-SG" smtClean="0">
                <a:solidFill>
                  <a:prstClr val="black"/>
                </a:solidFill>
              </a:rPr>
              <a:pPr/>
              <a:t>26</a:t>
            </a:fld>
            <a:endParaRPr lang="en-SG">
              <a:solidFill>
                <a:prstClr val="black"/>
              </a:solidFill>
            </a:endParaRPr>
          </a:p>
        </p:txBody>
      </p:sp>
    </p:spTree>
    <p:extLst>
      <p:ext uri="{BB962C8B-B14F-4D97-AF65-F5344CB8AC3E}">
        <p14:creationId xmlns:p14="http://schemas.microsoft.com/office/powerpoint/2010/main" val="23908278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46742A23-F358-4298-9B21-3C8C00803A04}" type="slidenum">
              <a:rPr lang="en-SG" smtClean="0"/>
              <a:t>28</a:t>
            </a:fld>
            <a:endParaRPr lang="en-SG"/>
          </a:p>
        </p:txBody>
      </p:sp>
    </p:spTree>
    <p:extLst>
      <p:ext uri="{BB962C8B-B14F-4D97-AF65-F5344CB8AC3E}">
        <p14:creationId xmlns:p14="http://schemas.microsoft.com/office/powerpoint/2010/main" val="14210529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46742A23-F358-4298-9B21-3C8C00803A04}" type="slidenum">
              <a:rPr lang="en-SG" smtClean="0"/>
              <a:t>29</a:t>
            </a:fld>
            <a:endParaRPr lang="en-SG"/>
          </a:p>
        </p:txBody>
      </p:sp>
    </p:spTree>
    <p:extLst>
      <p:ext uri="{BB962C8B-B14F-4D97-AF65-F5344CB8AC3E}">
        <p14:creationId xmlns:p14="http://schemas.microsoft.com/office/powerpoint/2010/main" val="12271570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46742A23-F358-4298-9B21-3C8C00803A04}" type="slidenum">
              <a:rPr lang="en-SG" smtClean="0"/>
              <a:t>30</a:t>
            </a:fld>
            <a:endParaRPr lang="en-SG"/>
          </a:p>
        </p:txBody>
      </p:sp>
    </p:spTree>
    <p:extLst>
      <p:ext uri="{BB962C8B-B14F-4D97-AF65-F5344CB8AC3E}">
        <p14:creationId xmlns:p14="http://schemas.microsoft.com/office/powerpoint/2010/main" val="35797356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my current understanding </a:t>
            </a:r>
          </a:p>
          <a:p>
            <a:endParaRPr lang="en-SG" dirty="0" smtClean="0"/>
          </a:p>
          <a:p>
            <a:r>
              <a:rPr lang="en-SG" dirty="0" smtClean="0"/>
              <a:t>https://jupyterhub.readthedocs.io/en/stable/</a:t>
            </a:r>
          </a:p>
          <a:p>
            <a:endParaRPr lang="en-US" dirty="0" smtClean="0"/>
          </a:p>
          <a:p>
            <a:r>
              <a:rPr lang="en-SG" dirty="0" smtClean="0"/>
              <a:t>https://binderhub.readthedocs.io/en/latest/overview.html</a:t>
            </a:r>
            <a:endParaRPr lang="en-SG" dirty="0"/>
          </a:p>
        </p:txBody>
      </p:sp>
      <p:sp>
        <p:nvSpPr>
          <p:cNvPr id="4" name="Slide Number Placeholder 3"/>
          <p:cNvSpPr>
            <a:spLocks noGrp="1"/>
          </p:cNvSpPr>
          <p:nvPr>
            <p:ph type="sldNum" sz="quarter" idx="10"/>
          </p:nvPr>
        </p:nvSpPr>
        <p:spPr/>
        <p:txBody>
          <a:bodyPr/>
          <a:lstStyle/>
          <a:p>
            <a:fld id="{46742A23-F358-4298-9B21-3C8C00803A04}" type="slidenum">
              <a:rPr lang="en-SG" smtClean="0"/>
              <a:t>31</a:t>
            </a:fld>
            <a:endParaRPr lang="en-SG"/>
          </a:p>
        </p:txBody>
      </p:sp>
    </p:spTree>
    <p:extLst>
      <p:ext uri="{BB962C8B-B14F-4D97-AF65-F5344CB8AC3E}">
        <p14:creationId xmlns:p14="http://schemas.microsoft.com/office/powerpoint/2010/main" val="34582234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my current understanding </a:t>
            </a:r>
          </a:p>
          <a:p>
            <a:endParaRPr lang="en-SG" dirty="0" smtClean="0"/>
          </a:p>
          <a:p>
            <a:r>
              <a:rPr lang="en-SG" dirty="0" smtClean="0"/>
              <a:t>https://jupyterhub.readthedocs.io/en/stable/</a:t>
            </a:r>
          </a:p>
          <a:p>
            <a:endParaRPr lang="en-US" dirty="0" smtClean="0"/>
          </a:p>
          <a:p>
            <a:r>
              <a:rPr lang="en-SG" dirty="0" smtClean="0"/>
              <a:t>https://binderhub.readthedocs.io/en/latest/overview.html</a:t>
            </a:r>
            <a:endParaRPr lang="en-SG" dirty="0"/>
          </a:p>
        </p:txBody>
      </p:sp>
      <p:sp>
        <p:nvSpPr>
          <p:cNvPr id="4" name="Slide Number Placeholder 3"/>
          <p:cNvSpPr>
            <a:spLocks noGrp="1"/>
          </p:cNvSpPr>
          <p:nvPr>
            <p:ph type="sldNum" sz="quarter" idx="10"/>
          </p:nvPr>
        </p:nvSpPr>
        <p:spPr/>
        <p:txBody>
          <a:bodyPr/>
          <a:lstStyle/>
          <a:p>
            <a:fld id="{46742A23-F358-4298-9B21-3C8C00803A04}" type="slidenum">
              <a:rPr lang="en-SG" smtClean="0"/>
              <a:t>32</a:t>
            </a:fld>
            <a:endParaRPr lang="en-SG"/>
          </a:p>
        </p:txBody>
      </p:sp>
    </p:spTree>
    <p:extLst>
      <p:ext uri="{BB962C8B-B14F-4D97-AF65-F5344CB8AC3E}">
        <p14:creationId xmlns:p14="http://schemas.microsoft.com/office/powerpoint/2010/main" val="30219853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my current understanding </a:t>
            </a:r>
          </a:p>
          <a:p>
            <a:endParaRPr lang="en-SG" dirty="0" smtClean="0"/>
          </a:p>
          <a:p>
            <a:r>
              <a:rPr lang="en-SG" dirty="0" smtClean="0"/>
              <a:t>https://jupyterhub.readthedocs.io/en/stable/</a:t>
            </a:r>
          </a:p>
          <a:p>
            <a:endParaRPr lang="en-US" dirty="0" smtClean="0"/>
          </a:p>
          <a:p>
            <a:r>
              <a:rPr lang="en-SG" dirty="0" smtClean="0"/>
              <a:t>https://binderhub.readthedocs.io/en/latest/overview.html</a:t>
            </a:r>
            <a:endParaRPr lang="en-SG" dirty="0"/>
          </a:p>
        </p:txBody>
      </p:sp>
      <p:sp>
        <p:nvSpPr>
          <p:cNvPr id="4" name="Slide Number Placeholder 3"/>
          <p:cNvSpPr>
            <a:spLocks noGrp="1"/>
          </p:cNvSpPr>
          <p:nvPr>
            <p:ph type="sldNum" sz="quarter" idx="10"/>
          </p:nvPr>
        </p:nvSpPr>
        <p:spPr/>
        <p:txBody>
          <a:bodyPr/>
          <a:lstStyle/>
          <a:p>
            <a:fld id="{46742A23-F358-4298-9B21-3C8C00803A04}" type="slidenum">
              <a:rPr lang="en-SG" smtClean="0"/>
              <a:t>33</a:t>
            </a:fld>
            <a:endParaRPr lang="en-SG"/>
          </a:p>
        </p:txBody>
      </p:sp>
    </p:spTree>
    <p:extLst>
      <p:ext uri="{BB962C8B-B14F-4D97-AF65-F5344CB8AC3E}">
        <p14:creationId xmlns:p14="http://schemas.microsoft.com/office/powerpoint/2010/main" val="3667907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46742A23-F358-4298-9B21-3C8C00803A04}" type="slidenum">
              <a:rPr lang="en-SG" smtClean="0">
                <a:solidFill>
                  <a:prstClr val="black"/>
                </a:solidFill>
              </a:rPr>
              <a:pPr/>
              <a:t>3</a:t>
            </a:fld>
            <a:endParaRPr lang="en-SG">
              <a:solidFill>
                <a:prstClr val="black"/>
              </a:solidFill>
            </a:endParaRPr>
          </a:p>
        </p:txBody>
      </p:sp>
    </p:spTree>
    <p:extLst>
      <p:ext uri="{BB962C8B-B14F-4D97-AF65-F5344CB8AC3E}">
        <p14:creationId xmlns:p14="http://schemas.microsoft.com/office/powerpoint/2010/main" val="3993510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Roger Peng emphasizes that reproducibility</a:t>
            </a:r>
            <a:r>
              <a:rPr lang="en-US" baseline="0" dirty="0" smtClean="0"/>
              <a:t> is the one aspect researchers have most control over</a:t>
            </a:r>
          </a:p>
        </p:txBody>
      </p:sp>
      <p:sp>
        <p:nvSpPr>
          <p:cNvPr id="4" name="Slide Number Placeholder 3"/>
          <p:cNvSpPr>
            <a:spLocks noGrp="1"/>
          </p:cNvSpPr>
          <p:nvPr>
            <p:ph type="sldNum" sz="quarter" idx="10"/>
          </p:nvPr>
        </p:nvSpPr>
        <p:spPr/>
        <p:txBody>
          <a:bodyPr/>
          <a:lstStyle/>
          <a:p>
            <a:fld id="{46742A23-F358-4298-9B21-3C8C00803A04}" type="slidenum">
              <a:rPr lang="en-SG" smtClean="0">
                <a:solidFill>
                  <a:prstClr val="black"/>
                </a:solidFill>
              </a:rPr>
              <a:pPr/>
              <a:t>6</a:t>
            </a:fld>
            <a:endParaRPr lang="en-SG">
              <a:solidFill>
                <a:prstClr val="black"/>
              </a:solidFill>
            </a:endParaRPr>
          </a:p>
        </p:txBody>
      </p:sp>
    </p:spTree>
    <p:extLst>
      <p:ext uri="{BB962C8B-B14F-4D97-AF65-F5344CB8AC3E}">
        <p14:creationId xmlns:p14="http://schemas.microsoft.com/office/powerpoint/2010/main" val="1663011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46742A23-F358-4298-9B21-3C8C00803A04}" type="slidenum">
              <a:rPr lang="en-SG" smtClean="0">
                <a:solidFill>
                  <a:prstClr val="black"/>
                </a:solidFill>
              </a:rPr>
              <a:pPr/>
              <a:t>7</a:t>
            </a:fld>
            <a:endParaRPr lang="en-SG">
              <a:solidFill>
                <a:prstClr val="black"/>
              </a:solidFill>
            </a:endParaRPr>
          </a:p>
        </p:txBody>
      </p:sp>
    </p:spTree>
    <p:extLst>
      <p:ext uri="{BB962C8B-B14F-4D97-AF65-F5344CB8AC3E}">
        <p14:creationId xmlns:p14="http://schemas.microsoft.com/office/powerpoint/2010/main" val="672738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Roger Peng emphasizes that reproducibility</a:t>
            </a:r>
            <a:r>
              <a:rPr lang="en-US" baseline="0" dirty="0" smtClean="0"/>
              <a:t> is the one aspect researchers have most control over</a:t>
            </a:r>
          </a:p>
          <a:p>
            <a:endParaRPr lang="en-US" baseline="0" dirty="0" smtClean="0"/>
          </a:p>
          <a:p>
            <a:r>
              <a:rPr lang="en-US" baseline="0" dirty="0" smtClean="0"/>
              <a:t>Data sharing restrictions: https://simplystatistics.org/2018/05/15/rethinking-academic-data-sharing/</a:t>
            </a:r>
          </a:p>
          <a:p>
            <a:r>
              <a:rPr lang="en-US" baseline="0" dirty="0" smtClean="0"/>
              <a:t>The importance of professional working relationships: https://simplystatistics.org/2018/04/23/what-can-we-learn-from-data-analysis-failures/ </a:t>
            </a:r>
          </a:p>
          <a:p>
            <a:endParaRPr lang="en-US" baseline="0" dirty="0" smtClean="0"/>
          </a:p>
          <a:p>
            <a:r>
              <a:rPr lang="en-US" baseline="0" dirty="0" smtClean="0"/>
              <a:t>Also looked at: https://www.slideshare.net/CTobinMagle/reproducible-research-74939654</a:t>
            </a:r>
            <a:endParaRPr lang="en-SG" dirty="0"/>
          </a:p>
        </p:txBody>
      </p:sp>
      <p:sp>
        <p:nvSpPr>
          <p:cNvPr id="4" name="Slide Number Placeholder 3"/>
          <p:cNvSpPr>
            <a:spLocks noGrp="1"/>
          </p:cNvSpPr>
          <p:nvPr>
            <p:ph type="sldNum" sz="quarter" idx="10"/>
          </p:nvPr>
        </p:nvSpPr>
        <p:spPr/>
        <p:txBody>
          <a:bodyPr/>
          <a:lstStyle/>
          <a:p>
            <a:fld id="{46742A23-F358-4298-9B21-3C8C00803A04}" type="slidenum">
              <a:rPr lang="en-SG" smtClean="0">
                <a:solidFill>
                  <a:prstClr val="black"/>
                </a:solidFill>
              </a:rPr>
              <a:pPr/>
              <a:t>8</a:t>
            </a:fld>
            <a:endParaRPr lang="en-SG">
              <a:solidFill>
                <a:prstClr val="black"/>
              </a:solidFill>
            </a:endParaRPr>
          </a:p>
        </p:txBody>
      </p:sp>
    </p:spTree>
    <p:extLst>
      <p:ext uri="{BB962C8B-B14F-4D97-AF65-F5344CB8AC3E}">
        <p14:creationId xmlns:p14="http://schemas.microsoft.com/office/powerpoint/2010/main" val="1448521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building</a:t>
            </a:r>
            <a:r>
              <a:rPr lang="en-US" baseline="0" dirty="0" smtClean="0"/>
              <a:t> </a:t>
            </a:r>
            <a:r>
              <a:rPr lang="en-US" baseline="0" dirty="0" err="1" smtClean="0"/>
              <a:t>sci</a:t>
            </a:r>
            <a:r>
              <a:rPr lang="en-US" baseline="0" dirty="0" smtClean="0"/>
              <a:t> version</a:t>
            </a:r>
            <a:endParaRPr lang="en-SG" dirty="0"/>
          </a:p>
        </p:txBody>
      </p:sp>
      <p:sp>
        <p:nvSpPr>
          <p:cNvPr id="4" name="Slide Number Placeholder 3"/>
          <p:cNvSpPr>
            <a:spLocks noGrp="1"/>
          </p:cNvSpPr>
          <p:nvPr>
            <p:ph type="sldNum" sz="quarter" idx="10"/>
          </p:nvPr>
        </p:nvSpPr>
        <p:spPr/>
        <p:txBody>
          <a:bodyPr/>
          <a:lstStyle/>
          <a:p>
            <a:fld id="{46742A23-F358-4298-9B21-3C8C00803A04}" type="slidenum">
              <a:rPr lang="en-SG" smtClean="0">
                <a:solidFill>
                  <a:prstClr val="black"/>
                </a:solidFill>
              </a:rPr>
              <a:pPr/>
              <a:t>9</a:t>
            </a:fld>
            <a:endParaRPr lang="en-SG">
              <a:solidFill>
                <a:prstClr val="black"/>
              </a:solidFill>
            </a:endParaRPr>
          </a:p>
        </p:txBody>
      </p:sp>
    </p:spTree>
    <p:extLst>
      <p:ext uri="{BB962C8B-B14F-4D97-AF65-F5344CB8AC3E}">
        <p14:creationId xmlns:p14="http://schemas.microsoft.com/office/powerpoint/2010/main" val="2990185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46742A23-F358-4298-9B21-3C8C00803A04}" type="slidenum">
              <a:rPr lang="en-SG" smtClean="0">
                <a:solidFill>
                  <a:prstClr val="black"/>
                </a:solidFill>
              </a:rPr>
              <a:pPr/>
              <a:t>10</a:t>
            </a:fld>
            <a:endParaRPr lang="en-SG">
              <a:solidFill>
                <a:prstClr val="black"/>
              </a:solidFill>
            </a:endParaRPr>
          </a:p>
        </p:txBody>
      </p:sp>
    </p:spTree>
    <p:extLst>
      <p:ext uri="{BB962C8B-B14F-4D97-AF65-F5344CB8AC3E}">
        <p14:creationId xmlns:p14="http://schemas.microsoft.com/office/powerpoint/2010/main" val="31746328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r>
              <a:rPr lang="en-US" baseline="0" dirty="0" smtClean="0"/>
              <a:t> add SWC</a:t>
            </a:r>
            <a:endParaRPr lang="en-SG" dirty="0"/>
          </a:p>
        </p:txBody>
      </p:sp>
      <p:sp>
        <p:nvSpPr>
          <p:cNvPr id="4" name="Slide Number Placeholder 3"/>
          <p:cNvSpPr>
            <a:spLocks noGrp="1"/>
          </p:cNvSpPr>
          <p:nvPr>
            <p:ph type="sldNum" sz="quarter" idx="10"/>
          </p:nvPr>
        </p:nvSpPr>
        <p:spPr/>
        <p:txBody>
          <a:bodyPr/>
          <a:lstStyle/>
          <a:p>
            <a:fld id="{46742A23-F358-4298-9B21-3C8C00803A04}" type="slidenum">
              <a:rPr lang="en-SG" smtClean="0">
                <a:solidFill>
                  <a:prstClr val="black"/>
                </a:solidFill>
              </a:rPr>
              <a:pPr/>
              <a:t>11</a:t>
            </a:fld>
            <a:endParaRPr lang="en-SG">
              <a:solidFill>
                <a:prstClr val="black"/>
              </a:solidFill>
            </a:endParaRPr>
          </a:p>
        </p:txBody>
      </p:sp>
    </p:spTree>
    <p:extLst>
      <p:ext uri="{BB962C8B-B14F-4D97-AF65-F5344CB8AC3E}">
        <p14:creationId xmlns:p14="http://schemas.microsoft.com/office/powerpoint/2010/main" val="3791684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SG"/>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SG"/>
          </a:p>
        </p:txBody>
      </p:sp>
      <p:sp>
        <p:nvSpPr>
          <p:cNvPr id="4" name="Date Placeholder 3"/>
          <p:cNvSpPr>
            <a:spLocks noGrp="1"/>
          </p:cNvSpPr>
          <p:nvPr>
            <p:ph type="dt" sz="half" idx="10"/>
          </p:nvPr>
        </p:nvSpPr>
        <p:spPr/>
        <p:txBody>
          <a:bodyPr/>
          <a:lstStyle/>
          <a:p>
            <a:fld id="{FA2430B6-5BC9-4A4B-BB03-8F439BC984FE}" type="datetimeFigureOut">
              <a:rPr lang="en-SG" smtClean="0"/>
              <a:t>3/1/2019</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F87F4618-3341-4DF6-9590-DA1F5E21F290}" type="slidenum">
              <a:rPr lang="en-SG" smtClean="0"/>
              <a:t>‹#›</a:t>
            </a:fld>
            <a:endParaRPr lang="en-SG"/>
          </a:p>
        </p:txBody>
      </p:sp>
    </p:spTree>
    <p:extLst>
      <p:ext uri="{BB962C8B-B14F-4D97-AF65-F5344CB8AC3E}">
        <p14:creationId xmlns:p14="http://schemas.microsoft.com/office/powerpoint/2010/main" val="4056235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fld id="{FA2430B6-5BC9-4A4B-BB03-8F439BC984FE}" type="datetimeFigureOut">
              <a:rPr lang="en-SG" smtClean="0"/>
              <a:t>3/1/2019</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F87F4618-3341-4DF6-9590-DA1F5E21F290}" type="slidenum">
              <a:rPr lang="en-SG" smtClean="0"/>
              <a:t>‹#›</a:t>
            </a:fld>
            <a:endParaRPr lang="en-SG"/>
          </a:p>
        </p:txBody>
      </p:sp>
    </p:spTree>
    <p:extLst>
      <p:ext uri="{BB962C8B-B14F-4D97-AF65-F5344CB8AC3E}">
        <p14:creationId xmlns:p14="http://schemas.microsoft.com/office/powerpoint/2010/main" val="484269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SG"/>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fld id="{FA2430B6-5BC9-4A4B-BB03-8F439BC984FE}" type="datetimeFigureOut">
              <a:rPr lang="en-SG" smtClean="0"/>
              <a:t>3/1/2019</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F87F4618-3341-4DF6-9590-DA1F5E21F290}" type="slidenum">
              <a:rPr lang="en-SG" smtClean="0"/>
              <a:t>‹#›</a:t>
            </a:fld>
            <a:endParaRPr lang="en-SG"/>
          </a:p>
        </p:txBody>
      </p:sp>
    </p:spTree>
    <p:extLst>
      <p:ext uri="{BB962C8B-B14F-4D97-AF65-F5344CB8AC3E}">
        <p14:creationId xmlns:p14="http://schemas.microsoft.com/office/powerpoint/2010/main" val="33521796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SG"/>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SG"/>
          </a:p>
        </p:txBody>
      </p:sp>
      <p:sp>
        <p:nvSpPr>
          <p:cNvPr id="4" name="Date Placeholder 3"/>
          <p:cNvSpPr>
            <a:spLocks noGrp="1"/>
          </p:cNvSpPr>
          <p:nvPr>
            <p:ph type="dt" sz="half" idx="10"/>
          </p:nvPr>
        </p:nvSpPr>
        <p:spPr/>
        <p:txBody>
          <a:bodyPr/>
          <a:lstStyle/>
          <a:p>
            <a:fld id="{4C23C132-9426-4578-9F9B-4B8CC8349256}" type="datetime1">
              <a:rPr lang="en-SG" smtClean="0">
                <a:solidFill>
                  <a:prstClr val="black">
                    <a:tint val="75000"/>
                  </a:prstClr>
                </a:solidFill>
              </a:rPr>
              <a:pPr/>
              <a:t>3/1/2019</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F87F4618-3341-4DF6-9590-DA1F5E21F290}"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4760061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fld id="{11A76D65-E942-4227-A073-5F63BC204A87}" type="datetime1">
              <a:rPr lang="en-SG" smtClean="0">
                <a:solidFill>
                  <a:prstClr val="black">
                    <a:tint val="75000"/>
                  </a:prstClr>
                </a:solidFill>
              </a:rPr>
              <a:pPr/>
              <a:t>3/1/2019</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F87F4618-3341-4DF6-9590-DA1F5E21F290}"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3262533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SG"/>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40E28A3-A9AB-4E4E-998A-0E4A83FBA9AE}" type="datetime1">
              <a:rPr lang="en-SG" smtClean="0">
                <a:solidFill>
                  <a:prstClr val="black">
                    <a:tint val="75000"/>
                  </a:prstClr>
                </a:solidFill>
              </a:rPr>
              <a:pPr/>
              <a:t>3/1/2019</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F87F4618-3341-4DF6-9590-DA1F5E21F290}"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493601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5" name="Date Placeholder 4"/>
          <p:cNvSpPr>
            <a:spLocks noGrp="1"/>
          </p:cNvSpPr>
          <p:nvPr>
            <p:ph type="dt" sz="half" idx="10"/>
          </p:nvPr>
        </p:nvSpPr>
        <p:spPr/>
        <p:txBody>
          <a:bodyPr/>
          <a:lstStyle/>
          <a:p>
            <a:fld id="{F1CC3787-5A80-4413-99F2-5AA5D9A9FEC7}" type="datetime1">
              <a:rPr lang="en-SG" smtClean="0">
                <a:solidFill>
                  <a:prstClr val="black">
                    <a:tint val="75000"/>
                  </a:prstClr>
                </a:solidFill>
              </a:rPr>
              <a:pPr/>
              <a:t>3/1/2019</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F87F4618-3341-4DF6-9590-DA1F5E21F290}"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1602348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SG"/>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7" name="Date Placeholder 6"/>
          <p:cNvSpPr>
            <a:spLocks noGrp="1"/>
          </p:cNvSpPr>
          <p:nvPr>
            <p:ph type="dt" sz="half" idx="10"/>
          </p:nvPr>
        </p:nvSpPr>
        <p:spPr/>
        <p:txBody>
          <a:bodyPr/>
          <a:lstStyle/>
          <a:p>
            <a:fld id="{B6729360-50BE-46A9-8FFF-C6246B95CED2}" type="datetime1">
              <a:rPr lang="en-SG" smtClean="0">
                <a:solidFill>
                  <a:prstClr val="black">
                    <a:tint val="75000"/>
                  </a:prstClr>
                </a:solidFill>
              </a:rPr>
              <a:pPr/>
              <a:t>3/1/2019</a:t>
            </a:fld>
            <a:endParaRPr lang="en-SG">
              <a:solidFill>
                <a:prstClr val="black">
                  <a:tint val="75000"/>
                </a:prstClr>
              </a:solidFill>
            </a:endParaRPr>
          </a:p>
        </p:txBody>
      </p:sp>
      <p:sp>
        <p:nvSpPr>
          <p:cNvPr id="8" name="Footer Placeholder 7"/>
          <p:cNvSpPr>
            <a:spLocks noGrp="1"/>
          </p:cNvSpPr>
          <p:nvPr>
            <p:ph type="ftr" sz="quarter" idx="11"/>
          </p:nvPr>
        </p:nvSpPr>
        <p:spPr/>
        <p:txBody>
          <a:bodyPr/>
          <a:lstStyle/>
          <a:p>
            <a:endParaRPr lang="en-SG">
              <a:solidFill>
                <a:prstClr val="black">
                  <a:tint val="75000"/>
                </a:prstClr>
              </a:solidFill>
            </a:endParaRPr>
          </a:p>
        </p:txBody>
      </p:sp>
      <p:sp>
        <p:nvSpPr>
          <p:cNvPr id="9" name="Slide Number Placeholder 8"/>
          <p:cNvSpPr>
            <a:spLocks noGrp="1"/>
          </p:cNvSpPr>
          <p:nvPr>
            <p:ph type="sldNum" sz="quarter" idx="12"/>
          </p:nvPr>
        </p:nvSpPr>
        <p:spPr/>
        <p:txBody>
          <a:bodyPr/>
          <a:lstStyle/>
          <a:p>
            <a:fld id="{F87F4618-3341-4DF6-9590-DA1F5E21F290}"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7176932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Date Placeholder 2"/>
          <p:cNvSpPr>
            <a:spLocks noGrp="1"/>
          </p:cNvSpPr>
          <p:nvPr>
            <p:ph type="dt" sz="half" idx="10"/>
          </p:nvPr>
        </p:nvSpPr>
        <p:spPr/>
        <p:txBody>
          <a:bodyPr/>
          <a:lstStyle/>
          <a:p>
            <a:fld id="{B048092B-3F1A-47B1-A26B-B0E405CCCE9C}" type="datetime1">
              <a:rPr lang="en-SG" smtClean="0">
                <a:solidFill>
                  <a:prstClr val="black">
                    <a:tint val="75000"/>
                  </a:prstClr>
                </a:solidFill>
              </a:rPr>
              <a:pPr/>
              <a:t>3/1/2019</a:t>
            </a:fld>
            <a:endParaRPr lang="en-SG">
              <a:solidFill>
                <a:prstClr val="black">
                  <a:tint val="75000"/>
                </a:prstClr>
              </a:solidFill>
            </a:endParaRPr>
          </a:p>
        </p:txBody>
      </p:sp>
      <p:sp>
        <p:nvSpPr>
          <p:cNvPr id="4" name="Footer Placeholder 3"/>
          <p:cNvSpPr>
            <a:spLocks noGrp="1"/>
          </p:cNvSpPr>
          <p:nvPr>
            <p:ph type="ftr" sz="quarter" idx="11"/>
          </p:nvPr>
        </p:nvSpPr>
        <p:spPr/>
        <p:txBody>
          <a:bodyPr/>
          <a:lstStyle/>
          <a:p>
            <a:endParaRPr lang="en-SG">
              <a:solidFill>
                <a:prstClr val="black">
                  <a:tint val="75000"/>
                </a:prstClr>
              </a:solidFill>
            </a:endParaRPr>
          </a:p>
        </p:txBody>
      </p:sp>
      <p:sp>
        <p:nvSpPr>
          <p:cNvPr id="5" name="Slide Number Placeholder 4"/>
          <p:cNvSpPr>
            <a:spLocks noGrp="1"/>
          </p:cNvSpPr>
          <p:nvPr>
            <p:ph type="sldNum" sz="quarter" idx="12"/>
          </p:nvPr>
        </p:nvSpPr>
        <p:spPr/>
        <p:txBody>
          <a:bodyPr/>
          <a:lstStyle/>
          <a:p>
            <a:fld id="{F87F4618-3341-4DF6-9590-DA1F5E21F290}"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8774812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A77F15-B45B-4BBC-8FB5-E59B6E0992D7}" type="datetime1">
              <a:rPr lang="en-SG" smtClean="0">
                <a:solidFill>
                  <a:prstClr val="black">
                    <a:tint val="75000"/>
                  </a:prstClr>
                </a:solidFill>
              </a:rPr>
              <a:pPr/>
              <a:t>3/1/2019</a:t>
            </a:fld>
            <a:endParaRPr lang="en-SG">
              <a:solidFill>
                <a:prstClr val="black">
                  <a:tint val="75000"/>
                </a:prstClr>
              </a:solidFill>
            </a:endParaRPr>
          </a:p>
        </p:txBody>
      </p:sp>
      <p:sp>
        <p:nvSpPr>
          <p:cNvPr id="3" name="Footer Placeholder 2"/>
          <p:cNvSpPr>
            <a:spLocks noGrp="1"/>
          </p:cNvSpPr>
          <p:nvPr>
            <p:ph type="ftr" sz="quarter" idx="11"/>
          </p:nvPr>
        </p:nvSpPr>
        <p:spPr/>
        <p:txBody>
          <a:bodyPr/>
          <a:lstStyle/>
          <a:p>
            <a:endParaRPr lang="en-SG">
              <a:solidFill>
                <a:prstClr val="black">
                  <a:tint val="75000"/>
                </a:prstClr>
              </a:solidFill>
            </a:endParaRPr>
          </a:p>
        </p:txBody>
      </p:sp>
      <p:sp>
        <p:nvSpPr>
          <p:cNvPr id="4" name="Slide Number Placeholder 3"/>
          <p:cNvSpPr>
            <a:spLocks noGrp="1"/>
          </p:cNvSpPr>
          <p:nvPr>
            <p:ph type="sldNum" sz="quarter" idx="12"/>
          </p:nvPr>
        </p:nvSpPr>
        <p:spPr/>
        <p:txBody>
          <a:bodyPr/>
          <a:lstStyle/>
          <a:p>
            <a:fld id="{F87F4618-3341-4DF6-9590-DA1F5E21F290}"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519216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SG"/>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E2146A-3867-43E1-8FC9-20C2C1C4EE1E}" type="datetime1">
              <a:rPr lang="en-SG" smtClean="0">
                <a:solidFill>
                  <a:prstClr val="black">
                    <a:tint val="75000"/>
                  </a:prstClr>
                </a:solidFill>
              </a:rPr>
              <a:pPr/>
              <a:t>3/1/2019</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F87F4618-3341-4DF6-9590-DA1F5E21F290}"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402295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fld id="{FA2430B6-5BC9-4A4B-BB03-8F439BC984FE}" type="datetimeFigureOut">
              <a:rPr lang="en-SG" smtClean="0"/>
              <a:t>3/1/2019</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F87F4618-3341-4DF6-9590-DA1F5E21F290}" type="slidenum">
              <a:rPr lang="en-SG" smtClean="0"/>
              <a:t>‹#›</a:t>
            </a:fld>
            <a:endParaRPr lang="en-SG"/>
          </a:p>
        </p:txBody>
      </p:sp>
    </p:spTree>
    <p:extLst>
      <p:ext uri="{BB962C8B-B14F-4D97-AF65-F5344CB8AC3E}">
        <p14:creationId xmlns:p14="http://schemas.microsoft.com/office/powerpoint/2010/main" val="27829388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SG"/>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38F91B-D768-4D05-95D7-AAF10701E743}" type="datetime1">
              <a:rPr lang="en-SG" smtClean="0">
                <a:solidFill>
                  <a:prstClr val="black">
                    <a:tint val="75000"/>
                  </a:prstClr>
                </a:solidFill>
              </a:rPr>
              <a:pPr/>
              <a:t>3/1/2019</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F87F4618-3341-4DF6-9590-DA1F5E21F290}"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4589057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fld id="{1136C0F5-493C-48CF-9A8A-ED50D91F19D8}" type="datetime1">
              <a:rPr lang="en-SG" smtClean="0">
                <a:solidFill>
                  <a:prstClr val="black">
                    <a:tint val="75000"/>
                  </a:prstClr>
                </a:solidFill>
              </a:rPr>
              <a:pPr/>
              <a:t>3/1/2019</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F87F4618-3341-4DF6-9590-DA1F5E21F290}"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8788162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SG"/>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fld id="{9FE903B9-9379-4F23-BC44-015703BAC2ED}" type="datetime1">
              <a:rPr lang="en-SG" smtClean="0">
                <a:solidFill>
                  <a:prstClr val="black">
                    <a:tint val="75000"/>
                  </a:prstClr>
                </a:solidFill>
              </a:rPr>
              <a:pPr/>
              <a:t>3/1/2019</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F87F4618-3341-4DF6-9590-DA1F5E21F290}"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2488548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SG"/>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SG"/>
          </a:p>
        </p:txBody>
      </p:sp>
      <p:sp>
        <p:nvSpPr>
          <p:cNvPr id="4" name="Date Placeholder 3"/>
          <p:cNvSpPr>
            <a:spLocks noGrp="1"/>
          </p:cNvSpPr>
          <p:nvPr>
            <p:ph type="dt" sz="half" idx="10"/>
          </p:nvPr>
        </p:nvSpPr>
        <p:spPr/>
        <p:txBody>
          <a:bodyPr/>
          <a:lstStyle/>
          <a:p>
            <a:fld id="{4C23C132-9426-4578-9F9B-4B8CC8349256}" type="datetime1">
              <a:rPr lang="en-SG" smtClean="0">
                <a:solidFill>
                  <a:prstClr val="black">
                    <a:tint val="75000"/>
                  </a:prstClr>
                </a:solidFill>
              </a:rPr>
              <a:pPr/>
              <a:t>3/1/2019</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F87F4618-3341-4DF6-9590-DA1F5E21F290}"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5769033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fld id="{11A76D65-E942-4227-A073-5F63BC204A87}" type="datetime1">
              <a:rPr lang="en-SG" smtClean="0">
                <a:solidFill>
                  <a:prstClr val="black">
                    <a:tint val="75000"/>
                  </a:prstClr>
                </a:solidFill>
              </a:rPr>
              <a:pPr/>
              <a:t>3/1/2019</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F87F4618-3341-4DF6-9590-DA1F5E21F290}"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7903439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SG"/>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40E28A3-A9AB-4E4E-998A-0E4A83FBA9AE}" type="datetime1">
              <a:rPr lang="en-SG" smtClean="0">
                <a:solidFill>
                  <a:prstClr val="black">
                    <a:tint val="75000"/>
                  </a:prstClr>
                </a:solidFill>
              </a:rPr>
              <a:pPr/>
              <a:t>3/1/2019</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F87F4618-3341-4DF6-9590-DA1F5E21F290}"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8217653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5" name="Date Placeholder 4"/>
          <p:cNvSpPr>
            <a:spLocks noGrp="1"/>
          </p:cNvSpPr>
          <p:nvPr>
            <p:ph type="dt" sz="half" idx="10"/>
          </p:nvPr>
        </p:nvSpPr>
        <p:spPr/>
        <p:txBody>
          <a:bodyPr/>
          <a:lstStyle/>
          <a:p>
            <a:fld id="{F1CC3787-5A80-4413-99F2-5AA5D9A9FEC7}" type="datetime1">
              <a:rPr lang="en-SG" smtClean="0">
                <a:solidFill>
                  <a:prstClr val="black">
                    <a:tint val="75000"/>
                  </a:prstClr>
                </a:solidFill>
              </a:rPr>
              <a:pPr/>
              <a:t>3/1/2019</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F87F4618-3341-4DF6-9590-DA1F5E21F290}"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8963473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SG"/>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7" name="Date Placeholder 6"/>
          <p:cNvSpPr>
            <a:spLocks noGrp="1"/>
          </p:cNvSpPr>
          <p:nvPr>
            <p:ph type="dt" sz="half" idx="10"/>
          </p:nvPr>
        </p:nvSpPr>
        <p:spPr/>
        <p:txBody>
          <a:bodyPr/>
          <a:lstStyle/>
          <a:p>
            <a:fld id="{B6729360-50BE-46A9-8FFF-C6246B95CED2}" type="datetime1">
              <a:rPr lang="en-SG" smtClean="0">
                <a:solidFill>
                  <a:prstClr val="black">
                    <a:tint val="75000"/>
                  </a:prstClr>
                </a:solidFill>
              </a:rPr>
              <a:pPr/>
              <a:t>3/1/2019</a:t>
            </a:fld>
            <a:endParaRPr lang="en-SG">
              <a:solidFill>
                <a:prstClr val="black">
                  <a:tint val="75000"/>
                </a:prstClr>
              </a:solidFill>
            </a:endParaRPr>
          </a:p>
        </p:txBody>
      </p:sp>
      <p:sp>
        <p:nvSpPr>
          <p:cNvPr id="8" name="Footer Placeholder 7"/>
          <p:cNvSpPr>
            <a:spLocks noGrp="1"/>
          </p:cNvSpPr>
          <p:nvPr>
            <p:ph type="ftr" sz="quarter" idx="11"/>
          </p:nvPr>
        </p:nvSpPr>
        <p:spPr/>
        <p:txBody>
          <a:bodyPr/>
          <a:lstStyle/>
          <a:p>
            <a:endParaRPr lang="en-SG">
              <a:solidFill>
                <a:prstClr val="black">
                  <a:tint val="75000"/>
                </a:prstClr>
              </a:solidFill>
            </a:endParaRPr>
          </a:p>
        </p:txBody>
      </p:sp>
      <p:sp>
        <p:nvSpPr>
          <p:cNvPr id="9" name="Slide Number Placeholder 8"/>
          <p:cNvSpPr>
            <a:spLocks noGrp="1"/>
          </p:cNvSpPr>
          <p:nvPr>
            <p:ph type="sldNum" sz="quarter" idx="12"/>
          </p:nvPr>
        </p:nvSpPr>
        <p:spPr/>
        <p:txBody>
          <a:bodyPr/>
          <a:lstStyle/>
          <a:p>
            <a:fld id="{F87F4618-3341-4DF6-9590-DA1F5E21F290}"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9639458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Date Placeholder 2"/>
          <p:cNvSpPr>
            <a:spLocks noGrp="1"/>
          </p:cNvSpPr>
          <p:nvPr>
            <p:ph type="dt" sz="half" idx="10"/>
          </p:nvPr>
        </p:nvSpPr>
        <p:spPr/>
        <p:txBody>
          <a:bodyPr/>
          <a:lstStyle/>
          <a:p>
            <a:fld id="{B048092B-3F1A-47B1-A26B-B0E405CCCE9C}" type="datetime1">
              <a:rPr lang="en-SG" smtClean="0">
                <a:solidFill>
                  <a:prstClr val="black">
                    <a:tint val="75000"/>
                  </a:prstClr>
                </a:solidFill>
              </a:rPr>
              <a:pPr/>
              <a:t>3/1/2019</a:t>
            </a:fld>
            <a:endParaRPr lang="en-SG">
              <a:solidFill>
                <a:prstClr val="black">
                  <a:tint val="75000"/>
                </a:prstClr>
              </a:solidFill>
            </a:endParaRPr>
          </a:p>
        </p:txBody>
      </p:sp>
      <p:sp>
        <p:nvSpPr>
          <p:cNvPr id="4" name="Footer Placeholder 3"/>
          <p:cNvSpPr>
            <a:spLocks noGrp="1"/>
          </p:cNvSpPr>
          <p:nvPr>
            <p:ph type="ftr" sz="quarter" idx="11"/>
          </p:nvPr>
        </p:nvSpPr>
        <p:spPr/>
        <p:txBody>
          <a:bodyPr/>
          <a:lstStyle/>
          <a:p>
            <a:endParaRPr lang="en-SG">
              <a:solidFill>
                <a:prstClr val="black">
                  <a:tint val="75000"/>
                </a:prstClr>
              </a:solidFill>
            </a:endParaRPr>
          </a:p>
        </p:txBody>
      </p:sp>
      <p:sp>
        <p:nvSpPr>
          <p:cNvPr id="5" name="Slide Number Placeholder 4"/>
          <p:cNvSpPr>
            <a:spLocks noGrp="1"/>
          </p:cNvSpPr>
          <p:nvPr>
            <p:ph type="sldNum" sz="quarter" idx="12"/>
          </p:nvPr>
        </p:nvSpPr>
        <p:spPr/>
        <p:txBody>
          <a:bodyPr/>
          <a:lstStyle/>
          <a:p>
            <a:fld id="{F87F4618-3341-4DF6-9590-DA1F5E21F290}"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7330314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A77F15-B45B-4BBC-8FB5-E59B6E0992D7}" type="datetime1">
              <a:rPr lang="en-SG" smtClean="0">
                <a:solidFill>
                  <a:prstClr val="black">
                    <a:tint val="75000"/>
                  </a:prstClr>
                </a:solidFill>
              </a:rPr>
              <a:pPr/>
              <a:t>3/1/2019</a:t>
            </a:fld>
            <a:endParaRPr lang="en-SG">
              <a:solidFill>
                <a:prstClr val="black">
                  <a:tint val="75000"/>
                </a:prstClr>
              </a:solidFill>
            </a:endParaRPr>
          </a:p>
        </p:txBody>
      </p:sp>
      <p:sp>
        <p:nvSpPr>
          <p:cNvPr id="3" name="Footer Placeholder 2"/>
          <p:cNvSpPr>
            <a:spLocks noGrp="1"/>
          </p:cNvSpPr>
          <p:nvPr>
            <p:ph type="ftr" sz="quarter" idx="11"/>
          </p:nvPr>
        </p:nvSpPr>
        <p:spPr/>
        <p:txBody>
          <a:bodyPr/>
          <a:lstStyle/>
          <a:p>
            <a:endParaRPr lang="en-SG">
              <a:solidFill>
                <a:prstClr val="black">
                  <a:tint val="75000"/>
                </a:prstClr>
              </a:solidFill>
            </a:endParaRPr>
          </a:p>
        </p:txBody>
      </p:sp>
      <p:sp>
        <p:nvSpPr>
          <p:cNvPr id="4" name="Slide Number Placeholder 3"/>
          <p:cNvSpPr>
            <a:spLocks noGrp="1"/>
          </p:cNvSpPr>
          <p:nvPr>
            <p:ph type="sldNum" sz="quarter" idx="12"/>
          </p:nvPr>
        </p:nvSpPr>
        <p:spPr/>
        <p:txBody>
          <a:bodyPr/>
          <a:lstStyle/>
          <a:p>
            <a:fld id="{F87F4618-3341-4DF6-9590-DA1F5E21F290}"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869507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SG"/>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A2430B6-5BC9-4A4B-BB03-8F439BC984FE}" type="datetimeFigureOut">
              <a:rPr lang="en-SG" smtClean="0"/>
              <a:t>3/1/2019</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F87F4618-3341-4DF6-9590-DA1F5E21F290}" type="slidenum">
              <a:rPr lang="en-SG" smtClean="0"/>
              <a:t>‹#›</a:t>
            </a:fld>
            <a:endParaRPr lang="en-SG"/>
          </a:p>
        </p:txBody>
      </p:sp>
    </p:spTree>
    <p:extLst>
      <p:ext uri="{BB962C8B-B14F-4D97-AF65-F5344CB8AC3E}">
        <p14:creationId xmlns:p14="http://schemas.microsoft.com/office/powerpoint/2010/main" val="29892380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SG"/>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E2146A-3867-43E1-8FC9-20C2C1C4EE1E}" type="datetime1">
              <a:rPr lang="en-SG" smtClean="0">
                <a:solidFill>
                  <a:prstClr val="black">
                    <a:tint val="75000"/>
                  </a:prstClr>
                </a:solidFill>
              </a:rPr>
              <a:pPr/>
              <a:t>3/1/2019</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F87F4618-3341-4DF6-9590-DA1F5E21F290}"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8078417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SG"/>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38F91B-D768-4D05-95D7-AAF10701E743}" type="datetime1">
              <a:rPr lang="en-SG" smtClean="0">
                <a:solidFill>
                  <a:prstClr val="black">
                    <a:tint val="75000"/>
                  </a:prstClr>
                </a:solidFill>
              </a:rPr>
              <a:pPr/>
              <a:t>3/1/2019</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F87F4618-3341-4DF6-9590-DA1F5E21F290}"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4231210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fld id="{1136C0F5-493C-48CF-9A8A-ED50D91F19D8}" type="datetime1">
              <a:rPr lang="en-SG" smtClean="0">
                <a:solidFill>
                  <a:prstClr val="black">
                    <a:tint val="75000"/>
                  </a:prstClr>
                </a:solidFill>
              </a:rPr>
              <a:pPr/>
              <a:t>3/1/2019</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F87F4618-3341-4DF6-9590-DA1F5E21F290}"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7446144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SG"/>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fld id="{9FE903B9-9379-4F23-BC44-015703BAC2ED}" type="datetime1">
              <a:rPr lang="en-SG" smtClean="0">
                <a:solidFill>
                  <a:prstClr val="black">
                    <a:tint val="75000"/>
                  </a:prstClr>
                </a:solidFill>
              </a:rPr>
              <a:pPr/>
              <a:t>3/1/2019</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F87F4618-3341-4DF6-9590-DA1F5E21F290}"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5206117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SG"/>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SG"/>
          </a:p>
        </p:txBody>
      </p:sp>
      <p:sp>
        <p:nvSpPr>
          <p:cNvPr id="4" name="Date Placeholder 3"/>
          <p:cNvSpPr>
            <a:spLocks noGrp="1"/>
          </p:cNvSpPr>
          <p:nvPr>
            <p:ph type="dt" sz="half" idx="10"/>
          </p:nvPr>
        </p:nvSpPr>
        <p:spPr/>
        <p:txBody>
          <a:bodyPr/>
          <a:lstStyle/>
          <a:p>
            <a:fld id="{4C23C132-9426-4578-9F9B-4B8CC8349256}" type="datetime1">
              <a:rPr lang="en-SG" smtClean="0">
                <a:solidFill>
                  <a:prstClr val="black">
                    <a:tint val="75000"/>
                  </a:prstClr>
                </a:solidFill>
              </a:rPr>
              <a:pPr/>
              <a:t>3/1/2019</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F87F4618-3341-4DF6-9590-DA1F5E21F290}"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0058352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fld id="{11A76D65-E942-4227-A073-5F63BC204A87}" type="datetime1">
              <a:rPr lang="en-SG" smtClean="0">
                <a:solidFill>
                  <a:prstClr val="black">
                    <a:tint val="75000"/>
                  </a:prstClr>
                </a:solidFill>
              </a:rPr>
              <a:pPr/>
              <a:t>3/1/2019</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F87F4618-3341-4DF6-9590-DA1F5E21F290}"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42906174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SG"/>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40E28A3-A9AB-4E4E-998A-0E4A83FBA9AE}" type="datetime1">
              <a:rPr lang="en-SG" smtClean="0">
                <a:solidFill>
                  <a:prstClr val="black">
                    <a:tint val="75000"/>
                  </a:prstClr>
                </a:solidFill>
              </a:rPr>
              <a:pPr/>
              <a:t>3/1/2019</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F87F4618-3341-4DF6-9590-DA1F5E21F290}"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6344069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5" name="Date Placeholder 4"/>
          <p:cNvSpPr>
            <a:spLocks noGrp="1"/>
          </p:cNvSpPr>
          <p:nvPr>
            <p:ph type="dt" sz="half" idx="10"/>
          </p:nvPr>
        </p:nvSpPr>
        <p:spPr/>
        <p:txBody>
          <a:bodyPr/>
          <a:lstStyle/>
          <a:p>
            <a:fld id="{F1CC3787-5A80-4413-99F2-5AA5D9A9FEC7}" type="datetime1">
              <a:rPr lang="en-SG" smtClean="0">
                <a:solidFill>
                  <a:prstClr val="black">
                    <a:tint val="75000"/>
                  </a:prstClr>
                </a:solidFill>
              </a:rPr>
              <a:pPr/>
              <a:t>3/1/2019</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F87F4618-3341-4DF6-9590-DA1F5E21F290}"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13196449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SG"/>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7" name="Date Placeholder 6"/>
          <p:cNvSpPr>
            <a:spLocks noGrp="1"/>
          </p:cNvSpPr>
          <p:nvPr>
            <p:ph type="dt" sz="half" idx="10"/>
          </p:nvPr>
        </p:nvSpPr>
        <p:spPr/>
        <p:txBody>
          <a:bodyPr/>
          <a:lstStyle/>
          <a:p>
            <a:fld id="{B6729360-50BE-46A9-8FFF-C6246B95CED2}" type="datetime1">
              <a:rPr lang="en-SG" smtClean="0">
                <a:solidFill>
                  <a:prstClr val="black">
                    <a:tint val="75000"/>
                  </a:prstClr>
                </a:solidFill>
              </a:rPr>
              <a:pPr/>
              <a:t>3/1/2019</a:t>
            </a:fld>
            <a:endParaRPr lang="en-SG">
              <a:solidFill>
                <a:prstClr val="black">
                  <a:tint val="75000"/>
                </a:prstClr>
              </a:solidFill>
            </a:endParaRPr>
          </a:p>
        </p:txBody>
      </p:sp>
      <p:sp>
        <p:nvSpPr>
          <p:cNvPr id="8" name="Footer Placeholder 7"/>
          <p:cNvSpPr>
            <a:spLocks noGrp="1"/>
          </p:cNvSpPr>
          <p:nvPr>
            <p:ph type="ftr" sz="quarter" idx="11"/>
          </p:nvPr>
        </p:nvSpPr>
        <p:spPr/>
        <p:txBody>
          <a:bodyPr/>
          <a:lstStyle/>
          <a:p>
            <a:endParaRPr lang="en-SG">
              <a:solidFill>
                <a:prstClr val="black">
                  <a:tint val="75000"/>
                </a:prstClr>
              </a:solidFill>
            </a:endParaRPr>
          </a:p>
        </p:txBody>
      </p:sp>
      <p:sp>
        <p:nvSpPr>
          <p:cNvPr id="9" name="Slide Number Placeholder 8"/>
          <p:cNvSpPr>
            <a:spLocks noGrp="1"/>
          </p:cNvSpPr>
          <p:nvPr>
            <p:ph type="sldNum" sz="quarter" idx="12"/>
          </p:nvPr>
        </p:nvSpPr>
        <p:spPr/>
        <p:txBody>
          <a:bodyPr/>
          <a:lstStyle/>
          <a:p>
            <a:fld id="{F87F4618-3341-4DF6-9590-DA1F5E21F290}"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7103785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Date Placeholder 2"/>
          <p:cNvSpPr>
            <a:spLocks noGrp="1"/>
          </p:cNvSpPr>
          <p:nvPr>
            <p:ph type="dt" sz="half" idx="10"/>
          </p:nvPr>
        </p:nvSpPr>
        <p:spPr/>
        <p:txBody>
          <a:bodyPr/>
          <a:lstStyle/>
          <a:p>
            <a:fld id="{B048092B-3F1A-47B1-A26B-B0E405CCCE9C}" type="datetime1">
              <a:rPr lang="en-SG" smtClean="0">
                <a:solidFill>
                  <a:prstClr val="black">
                    <a:tint val="75000"/>
                  </a:prstClr>
                </a:solidFill>
              </a:rPr>
              <a:pPr/>
              <a:t>3/1/2019</a:t>
            </a:fld>
            <a:endParaRPr lang="en-SG">
              <a:solidFill>
                <a:prstClr val="black">
                  <a:tint val="75000"/>
                </a:prstClr>
              </a:solidFill>
            </a:endParaRPr>
          </a:p>
        </p:txBody>
      </p:sp>
      <p:sp>
        <p:nvSpPr>
          <p:cNvPr id="4" name="Footer Placeholder 3"/>
          <p:cNvSpPr>
            <a:spLocks noGrp="1"/>
          </p:cNvSpPr>
          <p:nvPr>
            <p:ph type="ftr" sz="quarter" idx="11"/>
          </p:nvPr>
        </p:nvSpPr>
        <p:spPr/>
        <p:txBody>
          <a:bodyPr/>
          <a:lstStyle/>
          <a:p>
            <a:endParaRPr lang="en-SG">
              <a:solidFill>
                <a:prstClr val="black">
                  <a:tint val="75000"/>
                </a:prstClr>
              </a:solidFill>
            </a:endParaRPr>
          </a:p>
        </p:txBody>
      </p:sp>
      <p:sp>
        <p:nvSpPr>
          <p:cNvPr id="5" name="Slide Number Placeholder 4"/>
          <p:cNvSpPr>
            <a:spLocks noGrp="1"/>
          </p:cNvSpPr>
          <p:nvPr>
            <p:ph type="sldNum" sz="quarter" idx="12"/>
          </p:nvPr>
        </p:nvSpPr>
        <p:spPr/>
        <p:txBody>
          <a:bodyPr/>
          <a:lstStyle/>
          <a:p>
            <a:fld id="{F87F4618-3341-4DF6-9590-DA1F5E21F290}"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994621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5" name="Date Placeholder 4"/>
          <p:cNvSpPr>
            <a:spLocks noGrp="1"/>
          </p:cNvSpPr>
          <p:nvPr>
            <p:ph type="dt" sz="half" idx="10"/>
          </p:nvPr>
        </p:nvSpPr>
        <p:spPr/>
        <p:txBody>
          <a:bodyPr/>
          <a:lstStyle/>
          <a:p>
            <a:fld id="{FA2430B6-5BC9-4A4B-BB03-8F439BC984FE}" type="datetimeFigureOut">
              <a:rPr lang="en-SG" smtClean="0"/>
              <a:t>3/1/2019</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F87F4618-3341-4DF6-9590-DA1F5E21F290}" type="slidenum">
              <a:rPr lang="en-SG" smtClean="0"/>
              <a:t>‹#›</a:t>
            </a:fld>
            <a:endParaRPr lang="en-SG"/>
          </a:p>
        </p:txBody>
      </p:sp>
    </p:spTree>
    <p:extLst>
      <p:ext uri="{BB962C8B-B14F-4D97-AF65-F5344CB8AC3E}">
        <p14:creationId xmlns:p14="http://schemas.microsoft.com/office/powerpoint/2010/main" val="30126881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A77F15-B45B-4BBC-8FB5-E59B6E0992D7}" type="datetime1">
              <a:rPr lang="en-SG" smtClean="0">
                <a:solidFill>
                  <a:prstClr val="black">
                    <a:tint val="75000"/>
                  </a:prstClr>
                </a:solidFill>
              </a:rPr>
              <a:pPr/>
              <a:t>3/1/2019</a:t>
            </a:fld>
            <a:endParaRPr lang="en-SG">
              <a:solidFill>
                <a:prstClr val="black">
                  <a:tint val="75000"/>
                </a:prstClr>
              </a:solidFill>
            </a:endParaRPr>
          </a:p>
        </p:txBody>
      </p:sp>
      <p:sp>
        <p:nvSpPr>
          <p:cNvPr id="3" name="Footer Placeholder 2"/>
          <p:cNvSpPr>
            <a:spLocks noGrp="1"/>
          </p:cNvSpPr>
          <p:nvPr>
            <p:ph type="ftr" sz="quarter" idx="11"/>
          </p:nvPr>
        </p:nvSpPr>
        <p:spPr/>
        <p:txBody>
          <a:bodyPr/>
          <a:lstStyle/>
          <a:p>
            <a:endParaRPr lang="en-SG">
              <a:solidFill>
                <a:prstClr val="black">
                  <a:tint val="75000"/>
                </a:prstClr>
              </a:solidFill>
            </a:endParaRPr>
          </a:p>
        </p:txBody>
      </p:sp>
      <p:sp>
        <p:nvSpPr>
          <p:cNvPr id="4" name="Slide Number Placeholder 3"/>
          <p:cNvSpPr>
            <a:spLocks noGrp="1"/>
          </p:cNvSpPr>
          <p:nvPr>
            <p:ph type="sldNum" sz="quarter" idx="12"/>
          </p:nvPr>
        </p:nvSpPr>
        <p:spPr/>
        <p:txBody>
          <a:bodyPr/>
          <a:lstStyle/>
          <a:p>
            <a:fld id="{F87F4618-3341-4DF6-9590-DA1F5E21F290}"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2521549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SG"/>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E2146A-3867-43E1-8FC9-20C2C1C4EE1E}" type="datetime1">
              <a:rPr lang="en-SG" smtClean="0">
                <a:solidFill>
                  <a:prstClr val="black">
                    <a:tint val="75000"/>
                  </a:prstClr>
                </a:solidFill>
              </a:rPr>
              <a:pPr/>
              <a:t>3/1/2019</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F87F4618-3341-4DF6-9590-DA1F5E21F290}"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82973933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SG"/>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38F91B-D768-4D05-95D7-AAF10701E743}" type="datetime1">
              <a:rPr lang="en-SG" smtClean="0">
                <a:solidFill>
                  <a:prstClr val="black">
                    <a:tint val="75000"/>
                  </a:prstClr>
                </a:solidFill>
              </a:rPr>
              <a:pPr/>
              <a:t>3/1/2019</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F87F4618-3341-4DF6-9590-DA1F5E21F290}"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41677010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fld id="{1136C0F5-493C-48CF-9A8A-ED50D91F19D8}" type="datetime1">
              <a:rPr lang="en-SG" smtClean="0">
                <a:solidFill>
                  <a:prstClr val="black">
                    <a:tint val="75000"/>
                  </a:prstClr>
                </a:solidFill>
              </a:rPr>
              <a:pPr/>
              <a:t>3/1/2019</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F87F4618-3341-4DF6-9590-DA1F5E21F290}"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621772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SG"/>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fld id="{9FE903B9-9379-4F23-BC44-015703BAC2ED}" type="datetime1">
              <a:rPr lang="en-SG" smtClean="0">
                <a:solidFill>
                  <a:prstClr val="black">
                    <a:tint val="75000"/>
                  </a:prstClr>
                </a:solidFill>
              </a:rPr>
              <a:pPr/>
              <a:t>3/1/2019</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F87F4618-3341-4DF6-9590-DA1F5E21F290}"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4574160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SG"/>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SG"/>
          </a:p>
        </p:txBody>
      </p:sp>
      <p:sp>
        <p:nvSpPr>
          <p:cNvPr id="4" name="Date Placeholder 3"/>
          <p:cNvSpPr>
            <a:spLocks noGrp="1"/>
          </p:cNvSpPr>
          <p:nvPr>
            <p:ph type="dt" sz="half" idx="10"/>
          </p:nvPr>
        </p:nvSpPr>
        <p:spPr/>
        <p:txBody>
          <a:bodyPr/>
          <a:lstStyle/>
          <a:p>
            <a:fld id="{4C23C132-9426-4578-9F9B-4B8CC8349256}" type="datetime1">
              <a:rPr lang="en-SG" smtClean="0">
                <a:solidFill>
                  <a:prstClr val="black">
                    <a:tint val="75000"/>
                  </a:prstClr>
                </a:solidFill>
              </a:rPr>
              <a:pPr/>
              <a:t>3/1/2019</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F87F4618-3341-4DF6-9590-DA1F5E21F290}"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68909835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fld id="{11A76D65-E942-4227-A073-5F63BC204A87}" type="datetime1">
              <a:rPr lang="en-SG" smtClean="0">
                <a:solidFill>
                  <a:prstClr val="black">
                    <a:tint val="75000"/>
                  </a:prstClr>
                </a:solidFill>
              </a:rPr>
              <a:pPr/>
              <a:t>3/1/2019</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F87F4618-3341-4DF6-9590-DA1F5E21F290}"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0954105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SG"/>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40E28A3-A9AB-4E4E-998A-0E4A83FBA9AE}" type="datetime1">
              <a:rPr lang="en-SG" smtClean="0">
                <a:solidFill>
                  <a:prstClr val="black">
                    <a:tint val="75000"/>
                  </a:prstClr>
                </a:solidFill>
              </a:rPr>
              <a:pPr/>
              <a:t>3/1/2019</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F87F4618-3341-4DF6-9590-DA1F5E21F290}"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1792955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5" name="Date Placeholder 4"/>
          <p:cNvSpPr>
            <a:spLocks noGrp="1"/>
          </p:cNvSpPr>
          <p:nvPr>
            <p:ph type="dt" sz="half" idx="10"/>
          </p:nvPr>
        </p:nvSpPr>
        <p:spPr/>
        <p:txBody>
          <a:bodyPr/>
          <a:lstStyle/>
          <a:p>
            <a:fld id="{F1CC3787-5A80-4413-99F2-5AA5D9A9FEC7}" type="datetime1">
              <a:rPr lang="en-SG" smtClean="0">
                <a:solidFill>
                  <a:prstClr val="black">
                    <a:tint val="75000"/>
                  </a:prstClr>
                </a:solidFill>
              </a:rPr>
              <a:pPr/>
              <a:t>3/1/2019</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F87F4618-3341-4DF6-9590-DA1F5E21F290}"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7416056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SG"/>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7" name="Date Placeholder 6"/>
          <p:cNvSpPr>
            <a:spLocks noGrp="1"/>
          </p:cNvSpPr>
          <p:nvPr>
            <p:ph type="dt" sz="half" idx="10"/>
          </p:nvPr>
        </p:nvSpPr>
        <p:spPr/>
        <p:txBody>
          <a:bodyPr/>
          <a:lstStyle/>
          <a:p>
            <a:fld id="{B6729360-50BE-46A9-8FFF-C6246B95CED2}" type="datetime1">
              <a:rPr lang="en-SG" smtClean="0">
                <a:solidFill>
                  <a:prstClr val="black">
                    <a:tint val="75000"/>
                  </a:prstClr>
                </a:solidFill>
              </a:rPr>
              <a:pPr/>
              <a:t>3/1/2019</a:t>
            </a:fld>
            <a:endParaRPr lang="en-SG">
              <a:solidFill>
                <a:prstClr val="black">
                  <a:tint val="75000"/>
                </a:prstClr>
              </a:solidFill>
            </a:endParaRPr>
          </a:p>
        </p:txBody>
      </p:sp>
      <p:sp>
        <p:nvSpPr>
          <p:cNvPr id="8" name="Footer Placeholder 7"/>
          <p:cNvSpPr>
            <a:spLocks noGrp="1"/>
          </p:cNvSpPr>
          <p:nvPr>
            <p:ph type="ftr" sz="quarter" idx="11"/>
          </p:nvPr>
        </p:nvSpPr>
        <p:spPr/>
        <p:txBody>
          <a:bodyPr/>
          <a:lstStyle/>
          <a:p>
            <a:endParaRPr lang="en-SG">
              <a:solidFill>
                <a:prstClr val="black">
                  <a:tint val="75000"/>
                </a:prstClr>
              </a:solidFill>
            </a:endParaRPr>
          </a:p>
        </p:txBody>
      </p:sp>
      <p:sp>
        <p:nvSpPr>
          <p:cNvPr id="9" name="Slide Number Placeholder 8"/>
          <p:cNvSpPr>
            <a:spLocks noGrp="1"/>
          </p:cNvSpPr>
          <p:nvPr>
            <p:ph type="sldNum" sz="quarter" idx="12"/>
          </p:nvPr>
        </p:nvSpPr>
        <p:spPr/>
        <p:txBody>
          <a:bodyPr/>
          <a:lstStyle/>
          <a:p>
            <a:fld id="{F87F4618-3341-4DF6-9590-DA1F5E21F290}"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339252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SG"/>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7" name="Date Placeholder 6"/>
          <p:cNvSpPr>
            <a:spLocks noGrp="1"/>
          </p:cNvSpPr>
          <p:nvPr>
            <p:ph type="dt" sz="half" idx="10"/>
          </p:nvPr>
        </p:nvSpPr>
        <p:spPr/>
        <p:txBody>
          <a:bodyPr/>
          <a:lstStyle/>
          <a:p>
            <a:fld id="{FA2430B6-5BC9-4A4B-BB03-8F439BC984FE}" type="datetimeFigureOut">
              <a:rPr lang="en-SG" smtClean="0"/>
              <a:t>3/1/2019</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F87F4618-3341-4DF6-9590-DA1F5E21F290}" type="slidenum">
              <a:rPr lang="en-SG" smtClean="0"/>
              <a:t>‹#›</a:t>
            </a:fld>
            <a:endParaRPr lang="en-SG"/>
          </a:p>
        </p:txBody>
      </p:sp>
    </p:spTree>
    <p:extLst>
      <p:ext uri="{BB962C8B-B14F-4D97-AF65-F5344CB8AC3E}">
        <p14:creationId xmlns:p14="http://schemas.microsoft.com/office/powerpoint/2010/main" val="144585617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Date Placeholder 2"/>
          <p:cNvSpPr>
            <a:spLocks noGrp="1"/>
          </p:cNvSpPr>
          <p:nvPr>
            <p:ph type="dt" sz="half" idx="10"/>
          </p:nvPr>
        </p:nvSpPr>
        <p:spPr/>
        <p:txBody>
          <a:bodyPr/>
          <a:lstStyle/>
          <a:p>
            <a:fld id="{B048092B-3F1A-47B1-A26B-B0E405CCCE9C}" type="datetime1">
              <a:rPr lang="en-SG" smtClean="0">
                <a:solidFill>
                  <a:prstClr val="black">
                    <a:tint val="75000"/>
                  </a:prstClr>
                </a:solidFill>
              </a:rPr>
              <a:pPr/>
              <a:t>3/1/2019</a:t>
            </a:fld>
            <a:endParaRPr lang="en-SG">
              <a:solidFill>
                <a:prstClr val="black">
                  <a:tint val="75000"/>
                </a:prstClr>
              </a:solidFill>
            </a:endParaRPr>
          </a:p>
        </p:txBody>
      </p:sp>
      <p:sp>
        <p:nvSpPr>
          <p:cNvPr id="4" name="Footer Placeholder 3"/>
          <p:cNvSpPr>
            <a:spLocks noGrp="1"/>
          </p:cNvSpPr>
          <p:nvPr>
            <p:ph type="ftr" sz="quarter" idx="11"/>
          </p:nvPr>
        </p:nvSpPr>
        <p:spPr/>
        <p:txBody>
          <a:bodyPr/>
          <a:lstStyle/>
          <a:p>
            <a:endParaRPr lang="en-SG">
              <a:solidFill>
                <a:prstClr val="black">
                  <a:tint val="75000"/>
                </a:prstClr>
              </a:solidFill>
            </a:endParaRPr>
          </a:p>
        </p:txBody>
      </p:sp>
      <p:sp>
        <p:nvSpPr>
          <p:cNvPr id="5" name="Slide Number Placeholder 4"/>
          <p:cNvSpPr>
            <a:spLocks noGrp="1"/>
          </p:cNvSpPr>
          <p:nvPr>
            <p:ph type="sldNum" sz="quarter" idx="12"/>
          </p:nvPr>
        </p:nvSpPr>
        <p:spPr/>
        <p:txBody>
          <a:bodyPr/>
          <a:lstStyle/>
          <a:p>
            <a:fld id="{F87F4618-3341-4DF6-9590-DA1F5E21F290}"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9364182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A77F15-B45B-4BBC-8FB5-E59B6E0992D7}" type="datetime1">
              <a:rPr lang="en-SG" smtClean="0">
                <a:solidFill>
                  <a:prstClr val="black">
                    <a:tint val="75000"/>
                  </a:prstClr>
                </a:solidFill>
              </a:rPr>
              <a:pPr/>
              <a:t>3/1/2019</a:t>
            </a:fld>
            <a:endParaRPr lang="en-SG">
              <a:solidFill>
                <a:prstClr val="black">
                  <a:tint val="75000"/>
                </a:prstClr>
              </a:solidFill>
            </a:endParaRPr>
          </a:p>
        </p:txBody>
      </p:sp>
      <p:sp>
        <p:nvSpPr>
          <p:cNvPr id="3" name="Footer Placeholder 2"/>
          <p:cNvSpPr>
            <a:spLocks noGrp="1"/>
          </p:cNvSpPr>
          <p:nvPr>
            <p:ph type="ftr" sz="quarter" idx="11"/>
          </p:nvPr>
        </p:nvSpPr>
        <p:spPr/>
        <p:txBody>
          <a:bodyPr/>
          <a:lstStyle/>
          <a:p>
            <a:endParaRPr lang="en-SG">
              <a:solidFill>
                <a:prstClr val="black">
                  <a:tint val="75000"/>
                </a:prstClr>
              </a:solidFill>
            </a:endParaRPr>
          </a:p>
        </p:txBody>
      </p:sp>
      <p:sp>
        <p:nvSpPr>
          <p:cNvPr id="4" name="Slide Number Placeholder 3"/>
          <p:cNvSpPr>
            <a:spLocks noGrp="1"/>
          </p:cNvSpPr>
          <p:nvPr>
            <p:ph type="sldNum" sz="quarter" idx="12"/>
          </p:nvPr>
        </p:nvSpPr>
        <p:spPr/>
        <p:txBody>
          <a:bodyPr/>
          <a:lstStyle/>
          <a:p>
            <a:fld id="{F87F4618-3341-4DF6-9590-DA1F5E21F290}"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19918214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SG"/>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E2146A-3867-43E1-8FC9-20C2C1C4EE1E}" type="datetime1">
              <a:rPr lang="en-SG" smtClean="0">
                <a:solidFill>
                  <a:prstClr val="black">
                    <a:tint val="75000"/>
                  </a:prstClr>
                </a:solidFill>
              </a:rPr>
              <a:pPr/>
              <a:t>3/1/2019</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F87F4618-3341-4DF6-9590-DA1F5E21F290}"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62763152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SG"/>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38F91B-D768-4D05-95D7-AAF10701E743}" type="datetime1">
              <a:rPr lang="en-SG" smtClean="0">
                <a:solidFill>
                  <a:prstClr val="black">
                    <a:tint val="75000"/>
                  </a:prstClr>
                </a:solidFill>
              </a:rPr>
              <a:pPr/>
              <a:t>3/1/2019</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F87F4618-3341-4DF6-9590-DA1F5E21F290}"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410330273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fld id="{1136C0F5-493C-48CF-9A8A-ED50D91F19D8}" type="datetime1">
              <a:rPr lang="en-SG" smtClean="0">
                <a:solidFill>
                  <a:prstClr val="black">
                    <a:tint val="75000"/>
                  </a:prstClr>
                </a:solidFill>
              </a:rPr>
              <a:pPr/>
              <a:t>3/1/2019</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F87F4618-3341-4DF6-9590-DA1F5E21F290}"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99827216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SG"/>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fld id="{9FE903B9-9379-4F23-BC44-015703BAC2ED}" type="datetime1">
              <a:rPr lang="en-SG" smtClean="0">
                <a:solidFill>
                  <a:prstClr val="black">
                    <a:tint val="75000"/>
                  </a:prstClr>
                </a:solidFill>
              </a:rPr>
              <a:pPr/>
              <a:t>3/1/2019</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F87F4618-3341-4DF6-9590-DA1F5E21F290}"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912743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Date Placeholder 2"/>
          <p:cNvSpPr>
            <a:spLocks noGrp="1"/>
          </p:cNvSpPr>
          <p:nvPr>
            <p:ph type="dt" sz="half" idx="10"/>
          </p:nvPr>
        </p:nvSpPr>
        <p:spPr/>
        <p:txBody>
          <a:bodyPr/>
          <a:lstStyle/>
          <a:p>
            <a:fld id="{FA2430B6-5BC9-4A4B-BB03-8F439BC984FE}" type="datetimeFigureOut">
              <a:rPr lang="en-SG" smtClean="0"/>
              <a:t>3/1/2019</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F87F4618-3341-4DF6-9590-DA1F5E21F290}" type="slidenum">
              <a:rPr lang="en-SG" smtClean="0"/>
              <a:t>‹#›</a:t>
            </a:fld>
            <a:endParaRPr lang="en-SG"/>
          </a:p>
        </p:txBody>
      </p:sp>
    </p:spTree>
    <p:extLst>
      <p:ext uri="{BB962C8B-B14F-4D97-AF65-F5344CB8AC3E}">
        <p14:creationId xmlns:p14="http://schemas.microsoft.com/office/powerpoint/2010/main" val="2150649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2430B6-5BC9-4A4B-BB03-8F439BC984FE}" type="datetimeFigureOut">
              <a:rPr lang="en-SG" smtClean="0"/>
              <a:t>3/1/2019</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F87F4618-3341-4DF6-9590-DA1F5E21F290}" type="slidenum">
              <a:rPr lang="en-SG" smtClean="0"/>
              <a:t>‹#›</a:t>
            </a:fld>
            <a:endParaRPr lang="en-SG"/>
          </a:p>
        </p:txBody>
      </p:sp>
    </p:spTree>
    <p:extLst>
      <p:ext uri="{BB962C8B-B14F-4D97-AF65-F5344CB8AC3E}">
        <p14:creationId xmlns:p14="http://schemas.microsoft.com/office/powerpoint/2010/main" val="3252582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SG"/>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2430B6-5BC9-4A4B-BB03-8F439BC984FE}" type="datetimeFigureOut">
              <a:rPr lang="en-SG" smtClean="0"/>
              <a:t>3/1/2019</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F87F4618-3341-4DF6-9590-DA1F5E21F290}" type="slidenum">
              <a:rPr lang="en-SG" smtClean="0"/>
              <a:t>‹#›</a:t>
            </a:fld>
            <a:endParaRPr lang="en-SG"/>
          </a:p>
        </p:txBody>
      </p:sp>
    </p:spTree>
    <p:extLst>
      <p:ext uri="{BB962C8B-B14F-4D97-AF65-F5344CB8AC3E}">
        <p14:creationId xmlns:p14="http://schemas.microsoft.com/office/powerpoint/2010/main" val="13032365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SG"/>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2430B6-5BC9-4A4B-BB03-8F439BC984FE}" type="datetimeFigureOut">
              <a:rPr lang="en-SG" smtClean="0"/>
              <a:t>3/1/2019</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F87F4618-3341-4DF6-9590-DA1F5E21F290}" type="slidenum">
              <a:rPr lang="en-SG" smtClean="0"/>
              <a:t>‹#›</a:t>
            </a:fld>
            <a:endParaRPr lang="en-SG"/>
          </a:p>
        </p:txBody>
      </p:sp>
    </p:spTree>
    <p:extLst>
      <p:ext uri="{BB962C8B-B14F-4D97-AF65-F5344CB8AC3E}">
        <p14:creationId xmlns:p14="http://schemas.microsoft.com/office/powerpoint/2010/main" val="1457187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SG"/>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2430B6-5BC9-4A4B-BB03-8F439BC984FE}" type="datetimeFigureOut">
              <a:rPr lang="en-SG" smtClean="0"/>
              <a:t>3/1/2019</a:t>
            </a:fld>
            <a:endParaRPr lang="en-SG"/>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7F4618-3341-4DF6-9590-DA1F5E21F290}" type="slidenum">
              <a:rPr lang="en-SG" smtClean="0"/>
              <a:t>‹#›</a:t>
            </a:fld>
            <a:endParaRPr lang="en-SG"/>
          </a:p>
        </p:txBody>
      </p:sp>
    </p:spTree>
    <p:extLst>
      <p:ext uri="{BB962C8B-B14F-4D97-AF65-F5344CB8AC3E}">
        <p14:creationId xmlns:p14="http://schemas.microsoft.com/office/powerpoint/2010/main" val="7766635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SG"/>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3C7350-C3D6-4C27-B63E-68118F34D7A2}" type="datetime1">
              <a:rPr lang="en-SG" smtClean="0">
                <a:solidFill>
                  <a:prstClr val="black">
                    <a:tint val="75000"/>
                  </a:prstClr>
                </a:solidFill>
              </a:rPr>
              <a:pPr/>
              <a:t>3/1/2019</a:t>
            </a:fld>
            <a:endParaRPr lang="en-SG">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7F4618-3341-4DF6-9590-DA1F5E21F290}"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6556439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SG"/>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3C7350-C3D6-4C27-B63E-68118F34D7A2}" type="datetime1">
              <a:rPr lang="en-SG" smtClean="0">
                <a:solidFill>
                  <a:prstClr val="black">
                    <a:tint val="75000"/>
                  </a:prstClr>
                </a:solidFill>
              </a:rPr>
              <a:pPr/>
              <a:t>3/1/2019</a:t>
            </a:fld>
            <a:endParaRPr lang="en-SG">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7F4618-3341-4DF6-9590-DA1F5E21F290}"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28814141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SG"/>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3C7350-C3D6-4C27-B63E-68118F34D7A2}" type="datetime1">
              <a:rPr lang="en-SG" smtClean="0">
                <a:solidFill>
                  <a:prstClr val="black">
                    <a:tint val="75000"/>
                  </a:prstClr>
                </a:solidFill>
              </a:rPr>
              <a:pPr/>
              <a:t>3/1/2019</a:t>
            </a:fld>
            <a:endParaRPr lang="en-SG">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7F4618-3341-4DF6-9590-DA1F5E21F290}"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60495343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SG"/>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3C7350-C3D6-4C27-B63E-68118F34D7A2}" type="datetime1">
              <a:rPr lang="en-SG" smtClean="0">
                <a:solidFill>
                  <a:prstClr val="black">
                    <a:tint val="75000"/>
                  </a:prstClr>
                </a:solidFill>
              </a:rPr>
              <a:pPr/>
              <a:t>3/1/2019</a:t>
            </a:fld>
            <a:endParaRPr lang="en-SG">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7F4618-3341-4DF6-9590-DA1F5E21F290}"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91997312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7.png"/><Relationship Id="rId7" Type="http://schemas.openxmlformats.org/officeDocument/2006/relationships/hyperlink" Target="https://journals.plos.org/ploscompbiol/article?id=10.1371/journal.pcbi.1004668" TargetMode="External"/><Relationship Id="rId2" Type="http://schemas.openxmlformats.org/officeDocument/2006/relationships/notesSlide" Target="../notesSlides/notesSlide9.xml"/><Relationship Id="rId1" Type="http://schemas.openxmlformats.org/officeDocument/2006/relationships/slideLayout" Target="../slideLayouts/slideLayout34.xml"/><Relationship Id="rId6" Type="http://schemas.openxmlformats.org/officeDocument/2006/relationships/hyperlink" Target="http://happygitwithr.com/" TargetMode="External"/><Relationship Id="rId5" Type="http://schemas.openxmlformats.org/officeDocument/2006/relationships/hyperlink" Target="https://journals.plos.org/ploscompbiol/article?id=10.1371/journal.pcbi.1005510" TargetMode="External"/><Relationship Id="rId4" Type="http://schemas.openxmlformats.org/officeDocument/2006/relationships/hyperlink" Target="https://journals.plos.org/ploscompbiol/article?id=10.1371/journal.pcbi.1000424"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biologyguy.github.io/git-novice/" TargetMode="External"/><Relationship Id="rId3" Type="http://schemas.openxmlformats.org/officeDocument/2006/relationships/hyperlink" Target="https://dash.ucop.edu/stash" TargetMode="External"/><Relationship Id="rId7" Type="http://schemas.openxmlformats.org/officeDocument/2006/relationships/hyperlink" Target="https://journals.plos.org/ploscompbiol/article?id=10.1371/journal.pcbi.1004668" TargetMode="External"/><Relationship Id="rId2" Type="http://schemas.openxmlformats.org/officeDocument/2006/relationships/notesSlide" Target="../notesSlides/notesSlide10.xml"/><Relationship Id="rId1" Type="http://schemas.openxmlformats.org/officeDocument/2006/relationships/slideLayout" Target="../slideLayouts/slideLayout34.xml"/><Relationship Id="rId6" Type="http://schemas.openxmlformats.org/officeDocument/2006/relationships/hyperlink" Target="https://researchdata.berkeley.edu/" TargetMode="External"/><Relationship Id="rId5" Type="http://schemas.openxmlformats.org/officeDocument/2006/relationships/image" Target="../media/image7.png"/><Relationship Id="rId4" Type="http://schemas.openxmlformats.org/officeDocument/2006/relationships/hyperlink" Target="https://dash.berkeley.edu/stash/dataset/doi:10.6078/D1F671" TargetMode="External"/><Relationship Id="rId9"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hyperlink" Target="https://zeppelin.apache.org/" TargetMode="Externa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github.com/ropensci/drake"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5.jpg"/><Relationship Id="rId4" Type="http://schemas.openxmlformats.org/officeDocument/2006/relationships/hyperlink" Target="https://doi.org/10.1093/comjnl/27.2.97"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Markdown"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hyperlink" Target="https://swcarpentry.github.io/r-novice-gapminder/15-knitr-markdown/" TargetMode="External"/><Relationship Id="rId10" Type="http://schemas.openxmlformats.org/officeDocument/2006/relationships/image" Target="../media/image22.png"/><Relationship Id="rId4" Type="http://schemas.openxmlformats.org/officeDocument/2006/relationships/image" Target="../media/image18.png"/><Relationship Id="rId9" Type="http://schemas.openxmlformats.org/officeDocument/2006/relationships/hyperlink" Target="https://pandoc.or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hyperlink" Target="http://r4ds.had.co.nz/r-markdown-formats.html" TargetMode="External"/><Relationship Id="rId5" Type="http://schemas.openxmlformats.org/officeDocument/2006/relationships/hyperlink" Target="http://happygitwithr.com/" TargetMode="Externa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hyperlink" Target="http://happygitwithr.com/"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cboettig/noise-phenomena" TargetMode="External"/><Relationship Id="rId7"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onlinelibrary.wiley.com/doi/epdf/10.1111/ele.13085"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onlinelibrary.wiley.com/doi/epdf/10.1111/ele.13085" TargetMode="External"/><Relationship Id="rId2" Type="http://schemas.openxmlformats.org/officeDocument/2006/relationships/notesSlide" Target="../notesSlides/notesSlide20.xml"/><Relationship Id="rId1" Type="http://schemas.openxmlformats.org/officeDocument/2006/relationships/slideLayout" Target="../slideLayouts/slideLayout45.xml"/><Relationship Id="rId6" Type="http://schemas.openxmlformats.org/officeDocument/2006/relationships/image" Target="../media/image31.png"/><Relationship Id="rId5" Type="http://schemas.openxmlformats.org/officeDocument/2006/relationships/hyperlink" Target="https://github.com/cboettig/noise-phenomena/blob/master/paper/paper.Rmd" TargetMode="External"/><Relationship Id="rId4" Type="http://schemas.openxmlformats.org/officeDocument/2006/relationships/hyperlink" Target="https://github.com/cboettig/noise-phenomena"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mybinder.org/v2/gh/davidmascharka/tbd-nets/binder?filepath=full-vqa-example.ipynb" TargetMode="External"/><Relationship Id="rId3" Type="http://schemas.openxmlformats.org/officeDocument/2006/relationships/image" Target="../media/image32.png"/><Relationship Id="rId7" Type="http://schemas.openxmlformats.org/officeDocument/2006/relationships/hyperlink" Target="https://github.com/davidmascharka/tbd-nets" TargetMode="External"/><Relationship Id="rId2" Type="http://schemas.openxmlformats.org/officeDocument/2006/relationships/notesSlide" Target="../notesSlides/notesSlide21.xml"/><Relationship Id="rId1" Type="http://schemas.openxmlformats.org/officeDocument/2006/relationships/slideLayout" Target="../slideLayouts/slideLayout45.xml"/><Relationship Id="rId6" Type="http://schemas.openxmlformats.org/officeDocument/2006/relationships/hyperlink" Target="https://arxiv.org/abs/1803.05268" TargetMode="External"/><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hyperlink" Target="https://twitter.com/DavidMascharka/status/974078186584723466"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software-carpentry.org/workshops/" TargetMode="External"/><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8" Type="http://schemas.openxmlformats.org/officeDocument/2006/relationships/hyperlink" Target="http://swcarpentry.github.io/r-novice-gapminder/" TargetMode="External"/><Relationship Id="rId3" Type="http://schemas.openxmlformats.org/officeDocument/2006/relationships/hyperlink" Target="https://rosannavanhespenresearch.wordpress.com/2016/02/03/writing-your-thesis-with-r-markdown-1-getting-started/" TargetMode="External"/><Relationship Id="rId7" Type="http://schemas.openxmlformats.org/officeDocument/2006/relationships/hyperlink" Target="http://swcarpentry.github.io/r-novice-inflammation/" TargetMode="External"/><Relationship Id="rId12" Type="http://schemas.openxmlformats.org/officeDocument/2006/relationships/hyperlink" Target="https://www.datacamp.com/courses/reporting-with-r-markdown" TargetMode="External"/><Relationship Id="rId2" Type="http://schemas.openxmlformats.org/officeDocument/2006/relationships/notesSlide" Target="../notesSlides/notesSlide23.xml"/><Relationship Id="rId1" Type="http://schemas.openxmlformats.org/officeDocument/2006/relationships/slideLayout" Target="../slideLayouts/slideLayout23.xml"/><Relationship Id="rId6" Type="http://schemas.openxmlformats.org/officeDocument/2006/relationships/hyperlink" Target="https://bookdown.org/yihui/rmarkdown/" TargetMode="External"/><Relationship Id="rId11" Type="http://schemas.openxmlformats.org/officeDocument/2006/relationships/hyperlink" Target="https://www.datacamp.com/courses/introduction-to-the-tidyverse" TargetMode="External"/><Relationship Id="rId5" Type="http://schemas.openxmlformats.org/officeDocument/2006/relationships/hyperlink" Target="http://rpubs.com/acolumbus/how-to-use-r-with-excel" TargetMode="External"/><Relationship Id="rId10" Type="http://schemas.openxmlformats.org/officeDocument/2006/relationships/hyperlink" Target="https://www.datacamp.com/courses/working-with-the-rstudio-ide-part-1" TargetMode="External"/><Relationship Id="rId4" Type="http://schemas.openxmlformats.org/officeDocument/2006/relationships/hyperlink" Target="https://r4ds.had.co.nz/" TargetMode="External"/><Relationship Id="rId9" Type="http://schemas.openxmlformats.org/officeDocument/2006/relationships/hyperlink" Target="https://www.datacamp.com/groups/education"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jennybc/here_here"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hyperlink" Target="https://readr.tidyverse.org/reference/read_delim.html"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ropensci.github.io/reproducibility-guide/sections/introduction/"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hyperlink" Target="https://mybinder.readthedocs.io/en/latest/" TargetMode="Externa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7.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7.png"/><Relationship Id="rId10" Type="http://schemas.openxmlformats.org/officeDocument/2006/relationships/hyperlink" Target="https://binderhub.readthedocs.io/en/latest/" TargetMode="External"/><Relationship Id="rId4" Type="http://schemas.openxmlformats.org/officeDocument/2006/relationships/image" Target="../media/image36.png"/><Relationship Id="rId9" Type="http://schemas.openxmlformats.org/officeDocument/2006/relationships/hyperlink" Target="https://en.wikipedia.org/wiki/Kubernete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hyperlink" Target="http://ropensci.github.io/reproducibility-guide/sections/introduction/"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hyperlink" Target="https://www.stat.berkeley.edu/~stark/Seminars/reproNE16.htm"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jupyter logo"/>
          <p:cNvSpPr>
            <a:spLocks noChangeAspect="1" noChangeArrowheads="1"/>
          </p:cNvSpPr>
          <p:nvPr/>
        </p:nvSpPr>
        <p:spPr bwMode="auto">
          <a:xfrm>
            <a:off x="155575" y="-669925"/>
            <a:ext cx="1409700" cy="1409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14" name="Subtitle 5"/>
          <p:cNvSpPr txBox="1">
            <a:spLocks/>
          </p:cNvSpPr>
          <p:nvPr/>
        </p:nvSpPr>
        <p:spPr>
          <a:xfrm>
            <a:off x="6363493" y="3050956"/>
            <a:ext cx="10619046" cy="467988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smtClean="0">
              <a:latin typeface="+mj-lt"/>
            </a:endParaRPr>
          </a:p>
          <a:p>
            <a:pPr algn="l"/>
            <a:endParaRPr lang="en-US" dirty="0" smtClean="0">
              <a:latin typeface="+mj-lt"/>
            </a:endParaRPr>
          </a:p>
          <a:p>
            <a:pPr algn="l"/>
            <a:endParaRPr lang="en-US" dirty="0" smtClean="0">
              <a:latin typeface="+mj-lt"/>
            </a:endParaRPr>
          </a:p>
          <a:p>
            <a:pPr algn="l"/>
            <a:endParaRPr lang="en-SG" dirty="0"/>
          </a:p>
        </p:txBody>
      </p:sp>
      <p:sp>
        <p:nvSpPr>
          <p:cNvPr id="7" name="Subtitle 5"/>
          <p:cNvSpPr txBox="1">
            <a:spLocks/>
          </p:cNvSpPr>
          <p:nvPr/>
        </p:nvSpPr>
        <p:spPr>
          <a:xfrm>
            <a:off x="395294" y="294309"/>
            <a:ext cx="5787791" cy="70391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4000" dirty="0" smtClean="0">
                <a:latin typeface="+mj-lt"/>
              </a:rPr>
              <a:t>A conversation on reproducibility and interactive notebooks with </a:t>
            </a:r>
            <a:r>
              <a:rPr lang="en-US" sz="4000" dirty="0" err="1" smtClean="0">
                <a:latin typeface="+mj-lt"/>
              </a:rPr>
              <a:t>RMarkdown</a:t>
            </a:r>
            <a:endParaRPr lang="en-US" sz="4000" dirty="0" smtClean="0">
              <a:latin typeface="+mj-lt"/>
            </a:endParaRPr>
          </a:p>
          <a:p>
            <a:pPr algn="l"/>
            <a:endParaRPr lang="en-US" sz="4000" dirty="0">
              <a:latin typeface="+mj-lt"/>
            </a:endParaRPr>
          </a:p>
          <a:p>
            <a:pPr algn="l"/>
            <a:endParaRPr lang="en-US" sz="4000" dirty="0" smtClean="0">
              <a:latin typeface="+mj-lt"/>
            </a:endParaRPr>
          </a:p>
          <a:p>
            <a:pPr algn="l"/>
            <a:endParaRPr lang="en-US" sz="4000" dirty="0">
              <a:latin typeface="+mj-lt"/>
            </a:endParaRPr>
          </a:p>
          <a:p>
            <a:pPr algn="l"/>
            <a:endParaRPr lang="en-US" sz="4000" dirty="0" smtClean="0">
              <a:latin typeface="+mj-lt"/>
            </a:endParaRPr>
          </a:p>
          <a:p>
            <a:pPr algn="l"/>
            <a:r>
              <a:rPr lang="en-US" sz="2000" dirty="0" smtClean="0">
                <a:latin typeface="+mj-lt"/>
              </a:rPr>
              <a:t>Dana Miller</a:t>
            </a:r>
          </a:p>
          <a:p>
            <a:pPr algn="l"/>
            <a:r>
              <a:rPr lang="en-US" sz="2000" dirty="0" smtClean="0">
                <a:latin typeface="+mj-lt"/>
              </a:rPr>
              <a:t>BEARS</a:t>
            </a:r>
          </a:p>
          <a:p>
            <a:pPr algn="l"/>
            <a:r>
              <a:rPr lang="en-US" sz="2000" dirty="0" smtClean="0">
                <a:latin typeface="+mj-lt"/>
              </a:rPr>
              <a:t>January 3, 2019</a:t>
            </a:r>
            <a:endParaRPr lang="en-US" sz="2000" dirty="0">
              <a:latin typeface="+mj-lt"/>
            </a:endParaRPr>
          </a:p>
          <a:p>
            <a:pPr algn="l"/>
            <a:endParaRPr lang="en-US" sz="4000" dirty="0" smtClean="0">
              <a:latin typeface="+mj-lt"/>
            </a:endParaRPr>
          </a:p>
          <a:p>
            <a:pPr algn="l"/>
            <a:endParaRPr lang="en-US" sz="3200" dirty="0" smtClean="0">
              <a:latin typeface="+mj-lt"/>
            </a:endParaRPr>
          </a:p>
          <a:p>
            <a:pPr algn="l"/>
            <a:endParaRPr lang="en-US" sz="3200" dirty="0" smtClean="0">
              <a:latin typeface="+mj-lt"/>
            </a:endParaRPr>
          </a:p>
          <a:p>
            <a:pPr algn="l"/>
            <a:endParaRPr lang="en-US" sz="3200" dirty="0">
              <a:latin typeface="+mj-lt"/>
            </a:endParaRPr>
          </a:p>
          <a:p>
            <a:pPr algn="l"/>
            <a:endParaRPr lang="en-US" sz="3200" dirty="0">
              <a:latin typeface="+mj-lt"/>
            </a:endParaRPr>
          </a:p>
          <a:p>
            <a:pPr algn="l"/>
            <a:endParaRPr lang="en-SG" sz="3200" dirty="0">
              <a:latin typeface="+mj-lt"/>
            </a:endParaRPr>
          </a:p>
        </p:txBody>
      </p:sp>
      <p:grpSp>
        <p:nvGrpSpPr>
          <p:cNvPr id="8" name="Group 7"/>
          <p:cNvGrpSpPr/>
          <p:nvPr/>
        </p:nvGrpSpPr>
        <p:grpSpPr>
          <a:xfrm>
            <a:off x="8745601" y="453124"/>
            <a:ext cx="2873784" cy="3334318"/>
            <a:chOff x="9603842" y="3707854"/>
            <a:chExt cx="1832920" cy="2119233"/>
          </a:xfrm>
        </p:grpSpPr>
        <p:pic>
          <p:nvPicPr>
            <p:cNvPr id="9" name="Picture 8"/>
            <p:cNvPicPr>
              <a:picLocks noChangeAspect="1"/>
            </p:cNvPicPr>
            <p:nvPr/>
          </p:nvPicPr>
          <p:blipFill>
            <a:blip r:embed="rId3"/>
            <a:stretch>
              <a:fillRect/>
            </a:stretch>
          </p:blipFill>
          <p:spPr>
            <a:xfrm>
              <a:off x="9603842" y="3707854"/>
              <a:ext cx="1195422" cy="1261834"/>
            </a:xfrm>
            <a:prstGeom prst="rect">
              <a:avLst/>
            </a:prstGeom>
          </p:spPr>
        </p:pic>
        <p:pic>
          <p:nvPicPr>
            <p:cNvPr id="10" name="Picture 9"/>
            <p:cNvPicPr>
              <a:picLocks noChangeAspect="1"/>
            </p:cNvPicPr>
            <p:nvPr/>
          </p:nvPicPr>
          <p:blipFill>
            <a:blip r:embed="rId4"/>
            <a:stretch>
              <a:fillRect/>
            </a:stretch>
          </p:blipFill>
          <p:spPr>
            <a:xfrm>
              <a:off x="10161765" y="4504363"/>
              <a:ext cx="1274997" cy="1322724"/>
            </a:xfrm>
            <a:prstGeom prst="rect">
              <a:avLst/>
            </a:prstGeom>
          </p:spPr>
        </p:pic>
      </p:grpSp>
    </p:spTree>
    <p:extLst>
      <p:ext uri="{BB962C8B-B14F-4D97-AF65-F5344CB8AC3E}">
        <p14:creationId xmlns:p14="http://schemas.microsoft.com/office/powerpoint/2010/main" val="21359204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5275" y="1536441"/>
            <a:ext cx="8903365" cy="2387600"/>
          </a:xfrm>
        </p:spPr>
        <p:txBody>
          <a:bodyPr>
            <a:normAutofit fontScale="90000"/>
          </a:bodyPr>
          <a:lstStyle/>
          <a:p>
            <a:r>
              <a:rPr lang="en-US" dirty="0" smtClean="0">
                <a:solidFill>
                  <a:schemeClr val="accent5"/>
                </a:solidFill>
              </a:rPr>
              <a:t>What are some examples </a:t>
            </a:r>
            <a:r>
              <a:rPr lang="en-US" dirty="0" smtClean="0">
                <a:solidFill>
                  <a:schemeClr val="accent5"/>
                </a:solidFill>
              </a:rPr>
              <a:t/>
            </a:r>
            <a:br>
              <a:rPr lang="en-US" dirty="0" smtClean="0">
                <a:solidFill>
                  <a:schemeClr val="accent5"/>
                </a:solidFill>
              </a:rPr>
            </a:br>
            <a:r>
              <a:rPr lang="en-US" dirty="0" smtClean="0">
                <a:solidFill>
                  <a:schemeClr val="accent5"/>
                </a:solidFill>
              </a:rPr>
              <a:t>of good </a:t>
            </a:r>
            <a:r>
              <a:rPr lang="en-US" dirty="0" smtClean="0">
                <a:solidFill>
                  <a:schemeClr val="accent5"/>
                </a:solidFill>
              </a:rPr>
              <a:t>practices </a:t>
            </a:r>
            <a:r>
              <a:rPr lang="en-US" dirty="0" smtClean="0">
                <a:solidFill>
                  <a:schemeClr val="accent5"/>
                </a:solidFill>
              </a:rPr>
              <a:t/>
            </a:r>
            <a:br>
              <a:rPr lang="en-US" dirty="0" smtClean="0">
                <a:solidFill>
                  <a:schemeClr val="accent5"/>
                </a:solidFill>
              </a:rPr>
            </a:br>
            <a:r>
              <a:rPr lang="en-US" dirty="0" smtClean="0">
                <a:solidFill>
                  <a:schemeClr val="accent5"/>
                </a:solidFill>
              </a:rPr>
              <a:t>we </a:t>
            </a:r>
            <a:r>
              <a:rPr lang="en-US" dirty="0" smtClean="0">
                <a:solidFill>
                  <a:schemeClr val="accent5"/>
                </a:solidFill>
              </a:rPr>
              <a:t>can start using now?</a:t>
            </a:r>
            <a:endParaRPr lang="en-SG" dirty="0"/>
          </a:p>
        </p:txBody>
      </p:sp>
      <p:sp>
        <p:nvSpPr>
          <p:cNvPr id="4" name="Subtitle 2"/>
          <p:cNvSpPr txBox="1">
            <a:spLocks/>
          </p:cNvSpPr>
          <p:nvPr/>
        </p:nvSpPr>
        <p:spPr>
          <a:xfrm>
            <a:off x="373778" y="2538855"/>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i="1" dirty="0" smtClean="0">
              <a:solidFill>
                <a:prstClr val="black">
                  <a:lumMod val="50000"/>
                  <a:lumOff val="50000"/>
                </a:prstClr>
              </a:solidFill>
            </a:endParaRPr>
          </a:p>
        </p:txBody>
      </p:sp>
      <p:sp>
        <p:nvSpPr>
          <p:cNvPr id="5" name="AutoShape 2" descr="Image result for jupyter logo"/>
          <p:cNvSpPr>
            <a:spLocks noChangeAspect="1" noChangeArrowheads="1"/>
          </p:cNvSpPr>
          <p:nvPr/>
        </p:nvSpPr>
        <p:spPr bwMode="auto">
          <a:xfrm>
            <a:off x="155575" y="-669925"/>
            <a:ext cx="1409700" cy="1409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solidFill>
                <a:prstClr val="black"/>
              </a:solidFill>
            </a:endParaRPr>
          </a:p>
        </p:txBody>
      </p:sp>
    </p:spTree>
    <p:extLst>
      <p:ext uri="{BB962C8B-B14F-4D97-AF65-F5344CB8AC3E}">
        <p14:creationId xmlns:p14="http://schemas.microsoft.com/office/powerpoint/2010/main" val="20991450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jupyter logo"/>
          <p:cNvSpPr>
            <a:spLocks noChangeAspect="1" noChangeArrowheads="1"/>
          </p:cNvSpPr>
          <p:nvPr/>
        </p:nvSpPr>
        <p:spPr bwMode="auto">
          <a:xfrm>
            <a:off x="155575" y="-669925"/>
            <a:ext cx="1409700" cy="1409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solidFill>
                <a:prstClr val="black"/>
              </a:solidFill>
            </a:endParaRPr>
          </a:p>
        </p:txBody>
      </p:sp>
      <p:sp>
        <p:nvSpPr>
          <p:cNvPr id="6" name="Subtitle 5"/>
          <p:cNvSpPr>
            <a:spLocks noGrp="1"/>
          </p:cNvSpPr>
          <p:nvPr>
            <p:ph type="subTitle" idx="1"/>
          </p:nvPr>
        </p:nvSpPr>
        <p:spPr>
          <a:xfrm>
            <a:off x="373777" y="294309"/>
            <a:ext cx="11663052" cy="719844"/>
          </a:xfrm>
        </p:spPr>
        <p:txBody>
          <a:bodyPr>
            <a:noAutofit/>
          </a:bodyPr>
          <a:lstStyle/>
          <a:p>
            <a:pPr algn="l"/>
            <a:r>
              <a:rPr lang="en-US" sz="3200" b="1" dirty="0" smtClean="0">
                <a:solidFill>
                  <a:schemeClr val="accent5"/>
                </a:solidFill>
                <a:latin typeface="+mj-lt"/>
              </a:rPr>
              <a:t>Data analysis</a:t>
            </a:r>
            <a:endParaRPr lang="en-US" sz="3200" b="1" dirty="0">
              <a:solidFill>
                <a:schemeClr val="accent5"/>
              </a:solidFill>
              <a:latin typeface="+mj-lt"/>
            </a:endParaRPr>
          </a:p>
        </p:txBody>
      </p:sp>
      <p:sp>
        <p:nvSpPr>
          <p:cNvPr id="3" name="TextBox 2"/>
          <p:cNvSpPr txBox="1"/>
          <p:nvPr/>
        </p:nvSpPr>
        <p:spPr>
          <a:xfrm>
            <a:off x="373776" y="914307"/>
            <a:ext cx="5392024" cy="1077218"/>
          </a:xfrm>
          <a:prstGeom prst="rect">
            <a:avLst/>
          </a:prstGeom>
          <a:noFill/>
        </p:spPr>
        <p:txBody>
          <a:bodyPr wrap="square" rtlCol="0">
            <a:spAutoFit/>
          </a:bodyPr>
          <a:lstStyle/>
          <a:p>
            <a:r>
              <a:rPr lang="en-US" sz="2800" dirty="0" smtClean="0">
                <a:solidFill>
                  <a:prstClr val="black"/>
                </a:solidFill>
              </a:rPr>
              <a:t>1. File organization</a:t>
            </a:r>
          </a:p>
          <a:p>
            <a:endParaRPr lang="en-US" sz="1600" dirty="0" smtClean="0">
              <a:solidFill>
                <a:prstClr val="black"/>
              </a:solidFill>
            </a:endParaRPr>
          </a:p>
          <a:p>
            <a:pPr marL="800100" lvl="1" indent="-342900">
              <a:buFont typeface="Arial" panose="020B0604020202020204" pitchFamily="34" charset="0"/>
              <a:buChar char="•"/>
            </a:pPr>
            <a:r>
              <a:rPr lang="en-US" sz="2000" dirty="0" smtClean="0">
                <a:solidFill>
                  <a:prstClr val="black"/>
                </a:solidFill>
              </a:rPr>
              <a:t>Suggest one folder per project, eg:</a:t>
            </a:r>
          </a:p>
        </p:txBody>
      </p:sp>
      <p:sp>
        <p:nvSpPr>
          <p:cNvPr id="10" name="TextBox 9"/>
          <p:cNvSpPr txBox="1"/>
          <p:nvPr/>
        </p:nvSpPr>
        <p:spPr>
          <a:xfrm>
            <a:off x="6794709" y="825730"/>
            <a:ext cx="9118182" cy="1877437"/>
          </a:xfrm>
          <a:prstGeom prst="rect">
            <a:avLst/>
          </a:prstGeom>
          <a:noFill/>
        </p:spPr>
        <p:txBody>
          <a:bodyPr wrap="square" rtlCol="0">
            <a:spAutoFit/>
          </a:bodyPr>
          <a:lstStyle/>
          <a:p>
            <a:r>
              <a:rPr lang="en-US" sz="2800" dirty="0" smtClean="0">
                <a:solidFill>
                  <a:prstClr val="black"/>
                </a:solidFill>
              </a:rPr>
              <a:t>2. Version control (for code)</a:t>
            </a:r>
          </a:p>
          <a:p>
            <a:endParaRPr lang="en-US" sz="2000" dirty="0" smtClean="0">
              <a:solidFill>
                <a:prstClr val="black"/>
              </a:solidFill>
            </a:endParaRPr>
          </a:p>
          <a:p>
            <a:pPr marL="457200" indent="-457200">
              <a:buFont typeface="Arial" panose="020B0604020202020204" pitchFamily="34" charset="0"/>
              <a:buChar char="•"/>
            </a:pPr>
            <a:r>
              <a:rPr lang="en-US" sz="2000" dirty="0">
                <a:solidFill>
                  <a:prstClr val="black"/>
                </a:solidFill>
              </a:rPr>
              <a:t>Like MS Word’s Previous Versions </a:t>
            </a:r>
            <a:r>
              <a:rPr lang="en-US" sz="2000" dirty="0">
                <a:solidFill>
                  <a:prstClr val="black"/>
                </a:solidFill>
                <a:sym typeface="Wingdings" panose="05000000000000000000" pitchFamily="2" charset="2"/>
              </a:rPr>
              <a:t> Restore, </a:t>
            </a:r>
            <a:endParaRPr lang="en-US" sz="2000" dirty="0" smtClean="0">
              <a:solidFill>
                <a:prstClr val="black"/>
              </a:solidFill>
              <a:sym typeface="Wingdings" panose="05000000000000000000" pitchFamily="2" charset="2"/>
            </a:endParaRPr>
          </a:p>
          <a:p>
            <a:r>
              <a:rPr lang="en-US" sz="2000" dirty="0">
                <a:solidFill>
                  <a:prstClr val="black"/>
                </a:solidFill>
                <a:sym typeface="Wingdings" panose="05000000000000000000" pitchFamily="2" charset="2"/>
              </a:rPr>
              <a:t> </a:t>
            </a:r>
            <a:r>
              <a:rPr lang="en-US" sz="2000" dirty="0" smtClean="0">
                <a:solidFill>
                  <a:prstClr val="black"/>
                </a:solidFill>
                <a:sym typeface="Wingdings" panose="05000000000000000000" pitchFamily="2" charset="2"/>
              </a:rPr>
              <a:t>       or </a:t>
            </a:r>
            <a:r>
              <a:rPr lang="en-US" sz="2000" dirty="0">
                <a:solidFill>
                  <a:prstClr val="black"/>
                </a:solidFill>
                <a:sym typeface="Wingdings" panose="05000000000000000000" pitchFamily="2" charset="2"/>
              </a:rPr>
              <a:t>unlimited undo for your R scripts</a:t>
            </a:r>
          </a:p>
          <a:p>
            <a:endParaRPr lang="en-SG" sz="2800" dirty="0">
              <a:solidFill>
                <a:prstClr val="black"/>
              </a:solidFill>
            </a:endParaRPr>
          </a:p>
        </p:txBody>
      </p:sp>
      <p:sp>
        <p:nvSpPr>
          <p:cNvPr id="13" name="TextBox 12"/>
          <p:cNvSpPr txBox="1"/>
          <p:nvPr/>
        </p:nvSpPr>
        <p:spPr>
          <a:xfrm>
            <a:off x="1031875" y="2283901"/>
            <a:ext cx="4733925" cy="3600986"/>
          </a:xfrm>
          <a:prstGeom prst="rect">
            <a:avLst/>
          </a:prstGeom>
          <a:solidFill>
            <a:schemeClr val="accent2">
              <a:lumMod val="20000"/>
              <a:lumOff val="80000"/>
            </a:schemeClr>
          </a:solidFill>
        </p:spPr>
        <p:txBody>
          <a:bodyPr wrap="square" rtlCol="0">
            <a:spAutoFit/>
          </a:bodyPr>
          <a:lstStyle/>
          <a:p>
            <a:r>
              <a:rPr lang="en-US" sz="2000" dirty="0" err="1" smtClean="0">
                <a:solidFill>
                  <a:prstClr val="black"/>
                </a:solidFill>
              </a:rPr>
              <a:t>My_project</a:t>
            </a:r>
            <a:endParaRPr lang="en-US" sz="2000" dirty="0" smtClean="0">
              <a:solidFill>
                <a:prstClr val="black"/>
              </a:solidFill>
            </a:endParaRPr>
          </a:p>
          <a:p>
            <a:r>
              <a:rPr lang="en-US" sz="2000" dirty="0" smtClean="0">
                <a:solidFill>
                  <a:prstClr val="black"/>
                </a:solidFill>
              </a:rPr>
              <a:t>	Data</a:t>
            </a:r>
          </a:p>
          <a:p>
            <a:r>
              <a:rPr lang="en-US" sz="2000" dirty="0" smtClean="0">
                <a:solidFill>
                  <a:prstClr val="black"/>
                </a:solidFill>
              </a:rPr>
              <a:t>	         raw_data.csv</a:t>
            </a:r>
          </a:p>
          <a:p>
            <a:pPr lvl="1"/>
            <a:endParaRPr lang="en-US" sz="1000" dirty="0" smtClean="0">
              <a:solidFill>
                <a:prstClr val="black"/>
              </a:solidFill>
            </a:endParaRPr>
          </a:p>
          <a:p>
            <a:r>
              <a:rPr lang="en-US" sz="2000" dirty="0" smtClean="0">
                <a:solidFill>
                  <a:prstClr val="black"/>
                </a:solidFill>
              </a:rPr>
              <a:t>	Docs</a:t>
            </a:r>
          </a:p>
          <a:p>
            <a:pPr lvl="1"/>
            <a:r>
              <a:rPr lang="en-US" sz="2000" dirty="0" smtClean="0">
                <a:solidFill>
                  <a:prstClr val="black"/>
                </a:solidFill>
              </a:rPr>
              <a:t>                Manuscript.doc</a:t>
            </a:r>
          </a:p>
          <a:p>
            <a:pPr lvl="1"/>
            <a:endParaRPr lang="en-US" sz="900" dirty="0" smtClean="0">
              <a:solidFill>
                <a:prstClr val="black"/>
              </a:solidFill>
            </a:endParaRPr>
          </a:p>
          <a:p>
            <a:r>
              <a:rPr lang="en-US" sz="2000" dirty="0" smtClean="0">
                <a:solidFill>
                  <a:prstClr val="black"/>
                </a:solidFill>
              </a:rPr>
              <a:t>	Results</a:t>
            </a:r>
          </a:p>
          <a:p>
            <a:pPr lvl="1"/>
            <a:r>
              <a:rPr lang="en-US" sz="2000" dirty="0" smtClean="0">
                <a:solidFill>
                  <a:prstClr val="black"/>
                </a:solidFill>
              </a:rPr>
              <a:t>               Processed_results.csv</a:t>
            </a:r>
          </a:p>
          <a:p>
            <a:pPr lvl="1"/>
            <a:endParaRPr lang="en-SG" sz="900" dirty="0" smtClean="0">
              <a:solidFill>
                <a:prstClr val="black"/>
              </a:solidFill>
            </a:endParaRPr>
          </a:p>
          <a:p>
            <a:r>
              <a:rPr lang="en-US" sz="2000" dirty="0" smtClean="0">
                <a:solidFill>
                  <a:prstClr val="black"/>
                </a:solidFill>
              </a:rPr>
              <a:t>	Scripts</a:t>
            </a:r>
          </a:p>
          <a:p>
            <a:pPr lvl="1"/>
            <a:r>
              <a:rPr lang="en-US" sz="2000" dirty="0" smtClean="0">
                <a:solidFill>
                  <a:prstClr val="black"/>
                </a:solidFill>
              </a:rPr>
              <a:t>                </a:t>
            </a:r>
            <a:r>
              <a:rPr lang="en-US" sz="2000" dirty="0" err="1" smtClean="0">
                <a:solidFill>
                  <a:prstClr val="black"/>
                </a:solidFill>
              </a:rPr>
              <a:t>clean_data.R</a:t>
            </a:r>
            <a:endParaRPr lang="en-US" sz="2000" dirty="0" smtClean="0">
              <a:solidFill>
                <a:prstClr val="black"/>
              </a:solidFill>
            </a:endParaRPr>
          </a:p>
          <a:p>
            <a:pPr lvl="1"/>
            <a:r>
              <a:rPr lang="en-US" sz="2000" dirty="0" smtClean="0">
                <a:solidFill>
                  <a:prstClr val="black"/>
                </a:solidFill>
              </a:rPr>
              <a:t>               </a:t>
            </a:r>
            <a:r>
              <a:rPr lang="en-US" sz="2000" dirty="0" err="1" smtClean="0">
                <a:solidFill>
                  <a:prstClr val="black"/>
                </a:solidFill>
              </a:rPr>
              <a:t>fit_model_and_graph.R</a:t>
            </a:r>
            <a:endParaRPr lang="en-US" sz="2000" dirty="0" smtClean="0">
              <a:solidFill>
                <a:prstClr val="black"/>
              </a:solidFill>
            </a:endParaRPr>
          </a:p>
        </p:txBody>
      </p:sp>
      <p:pic>
        <p:nvPicPr>
          <p:cNvPr id="14" name="Picture 13"/>
          <p:cNvPicPr>
            <a:picLocks noChangeAspect="1"/>
          </p:cNvPicPr>
          <p:nvPr/>
        </p:nvPicPr>
        <p:blipFill rotWithShape="1">
          <a:blip r:embed="rId3"/>
          <a:srcRect r="35438" b="72416"/>
          <a:stretch/>
        </p:blipFill>
        <p:spPr>
          <a:xfrm>
            <a:off x="6966319" y="2531642"/>
            <a:ext cx="6031762" cy="3112615"/>
          </a:xfrm>
          <a:prstGeom prst="rect">
            <a:avLst/>
          </a:prstGeom>
          <a:ln>
            <a:solidFill>
              <a:schemeClr val="bg1">
                <a:lumMod val="85000"/>
              </a:schemeClr>
            </a:solidFill>
          </a:ln>
        </p:spPr>
      </p:pic>
      <p:sp>
        <p:nvSpPr>
          <p:cNvPr id="17" name="Rectangle 16"/>
          <p:cNvSpPr/>
          <p:nvPr/>
        </p:nvSpPr>
        <p:spPr>
          <a:xfrm>
            <a:off x="1031875" y="5940851"/>
            <a:ext cx="6096000" cy="830997"/>
          </a:xfrm>
          <a:prstGeom prst="rect">
            <a:avLst/>
          </a:prstGeom>
        </p:spPr>
        <p:txBody>
          <a:bodyPr>
            <a:spAutoFit/>
          </a:bodyPr>
          <a:lstStyle/>
          <a:p>
            <a:r>
              <a:rPr lang="en-SG" sz="1600" dirty="0" smtClean="0">
                <a:solidFill>
                  <a:prstClr val="black"/>
                </a:solidFill>
              </a:rPr>
              <a:t>Resources:</a:t>
            </a:r>
            <a:endParaRPr lang="en-SG" sz="1600" dirty="0" smtClean="0">
              <a:solidFill>
                <a:prstClr val="black"/>
              </a:solidFill>
              <a:hlinkClick r:id="rId4" tooltip="Back to original article"/>
            </a:endParaRPr>
          </a:p>
          <a:p>
            <a:pPr marL="285750" indent="-285750">
              <a:buFont typeface="Arial" panose="020B0604020202020204" pitchFamily="34" charset="0"/>
              <a:buChar char="•"/>
            </a:pPr>
            <a:r>
              <a:rPr lang="en-SG" sz="1600" b="1" dirty="0" smtClean="0">
                <a:solidFill>
                  <a:prstClr val="black"/>
                </a:solidFill>
                <a:hlinkClick r:id="rId4" tooltip="Back to original article"/>
              </a:rPr>
              <a:t>A Quick Guide to Organizing Computational Biology Projects</a:t>
            </a:r>
            <a:r>
              <a:rPr lang="en-SG" sz="1600" dirty="0" smtClean="0">
                <a:solidFill>
                  <a:prstClr val="black"/>
                </a:solidFill>
                <a:hlinkClick r:id="rId4" tooltip="Back to original article"/>
              </a:rPr>
              <a:t> </a:t>
            </a:r>
            <a:endParaRPr lang="en-SG" sz="1600" dirty="0">
              <a:solidFill>
                <a:prstClr val="black"/>
              </a:solidFill>
            </a:endParaRPr>
          </a:p>
          <a:p>
            <a:pPr marL="285750" indent="-285750">
              <a:buFont typeface="Arial" panose="020B0604020202020204" pitchFamily="34" charset="0"/>
              <a:buChar char="•"/>
            </a:pPr>
            <a:r>
              <a:rPr lang="en-SG" sz="1600" b="1" dirty="0" smtClean="0">
                <a:solidFill>
                  <a:prstClr val="black"/>
                </a:solidFill>
                <a:hlinkClick r:id="rId5" tooltip="Back to original article"/>
              </a:rPr>
              <a:t>Good </a:t>
            </a:r>
            <a:r>
              <a:rPr lang="en-SG" sz="1600" b="1" dirty="0">
                <a:solidFill>
                  <a:prstClr val="black"/>
                </a:solidFill>
                <a:hlinkClick r:id="rId5" tooltip="Back to original article"/>
              </a:rPr>
              <a:t>enough practices in scientific computing</a:t>
            </a:r>
            <a:r>
              <a:rPr lang="en-SG" sz="1600" dirty="0">
                <a:solidFill>
                  <a:prstClr val="black"/>
                </a:solidFill>
                <a:hlinkClick r:id="rId5" tooltip="Back to original article"/>
              </a:rPr>
              <a:t> </a:t>
            </a:r>
            <a:r>
              <a:rPr lang="en-SG" sz="1600" dirty="0" smtClean="0">
                <a:solidFill>
                  <a:prstClr val="black"/>
                </a:solidFill>
              </a:rPr>
              <a:t> </a:t>
            </a:r>
            <a:endParaRPr lang="en-SG" sz="1600" dirty="0">
              <a:solidFill>
                <a:prstClr val="black"/>
              </a:solidFill>
            </a:endParaRPr>
          </a:p>
        </p:txBody>
      </p:sp>
      <p:sp>
        <p:nvSpPr>
          <p:cNvPr id="18" name="Rectangle 17"/>
          <p:cNvSpPr/>
          <p:nvPr/>
        </p:nvSpPr>
        <p:spPr>
          <a:xfrm>
            <a:off x="6794709" y="5834050"/>
            <a:ext cx="6096000" cy="1077218"/>
          </a:xfrm>
          <a:prstGeom prst="rect">
            <a:avLst/>
          </a:prstGeom>
        </p:spPr>
        <p:txBody>
          <a:bodyPr>
            <a:spAutoFit/>
          </a:bodyPr>
          <a:lstStyle/>
          <a:p>
            <a:r>
              <a:rPr lang="en-SG" sz="1600" dirty="0" smtClean="0">
                <a:solidFill>
                  <a:prstClr val="black"/>
                </a:solidFill>
              </a:rPr>
              <a:t>Resources:</a:t>
            </a:r>
          </a:p>
          <a:p>
            <a:pPr marL="285750" indent="-285750">
              <a:buFont typeface="Arial" panose="020B0604020202020204" pitchFamily="34" charset="0"/>
              <a:buChar char="•"/>
            </a:pPr>
            <a:r>
              <a:rPr lang="en-SG" sz="1600" b="1" dirty="0">
                <a:solidFill>
                  <a:prstClr val="black"/>
                </a:solidFill>
                <a:hlinkClick r:id="rId6"/>
              </a:rPr>
              <a:t>http://happygitwithr.com</a:t>
            </a:r>
            <a:r>
              <a:rPr lang="en-SG" sz="1600" b="1" dirty="0" smtClean="0">
                <a:solidFill>
                  <a:prstClr val="black"/>
                </a:solidFill>
                <a:hlinkClick r:id="rId6"/>
              </a:rPr>
              <a:t>/</a:t>
            </a:r>
            <a:endParaRPr lang="en-SG" sz="1600" b="1" dirty="0" smtClean="0">
              <a:solidFill>
                <a:prstClr val="black"/>
              </a:solidFill>
              <a:hlinkClick r:id="rId7"/>
            </a:endParaRPr>
          </a:p>
          <a:p>
            <a:pPr marL="285750" indent="-285750">
              <a:buFont typeface="Arial" panose="020B0604020202020204" pitchFamily="34" charset="0"/>
              <a:buChar char="•"/>
            </a:pPr>
            <a:r>
              <a:rPr lang="en-US" sz="1600" b="1" dirty="0" smtClean="0">
                <a:solidFill>
                  <a:prstClr val="black"/>
                </a:solidFill>
                <a:hlinkClick r:id="rId7"/>
              </a:rPr>
              <a:t>A quick introduction to version control with </a:t>
            </a:r>
            <a:r>
              <a:rPr lang="en-US" sz="1600" b="1" dirty="0" err="1" smtClean="0">
                <a:solidFill>
                  <a:prstClr val="black"/>
                </a:solidFill>
                <a:hlinkClick r:id="rId7"/>
              </a:rPr>
              <a:t>Git</a:t>
            </a:r>
            <a:r>
              <a:rPr lang="en-US" sz="1600" b="1" dirty="0" smtClean="0">
                <a:solidFill>
                  <a:prstClr val="black"/>
                </a:solidFill>
                <a:hlinkClick r:id="rId7"/>
              </a:rPr>
              <a:t> and GitHub</a:t>
            </a:r>
            <a:endParaRPr lang="en-SG" sz="1600" b="1" dirty="0" smtClean="0">
              <a:solidFill>
                <a:prstClr val="black"/>
              </a:solidFill>
            </a:endParaRPr>
          </a:p>
          <a:p>
            <a:pPr marL="285750" indent="-285750">
              <a:buFont typeface="Arial" panose="020B0604020202020204" pitchFamily="34" charset="0"/>
              <a:buChar char="•"/>
            </a:pPr>
            <a:endParaRPr lang="en-SG" sz="1600" dirty="0">
              <a:solidFill>
                <a:prstClr val="black"/>
              </a:solidFill>
            </a:endParaRPr>
          </a:p>
        </p:txBody>
      </p:sp>
      <p:pic>
        <p:nvPicPr>
          <p:cNvPr id="19" name="Picture 18"/>
          <p:cNvPicPr>
            <a:picLocks noChangeAspect="1"/>
          </p:cNvPicPr>
          <p:nvPr/>
        </p:nvPicPr>
        <p:blipFill rotWithShape="1">
          <a:blip r:embed="rId8"/>
          <a:srcRect r="3031"/>
          <a:stretch/>
        </p:blipFill>
        <p:spPr>
          <a:xfrm>
            <a:off x="13211521" y="169010"/>
            <a:ext cx="5246240" cy="3190875"/>
          </a:xfrm>
          <a:prstGeom prst="rect">
            <a:avLst/>
          </a:prstGeom>
          <a:ln>
            <a:solidFill>
              <a:schemeClr val="bg1">
                <a:lumMod val="85000"/>
              </a:schemeClr>
            </a:solidFill>
          </a:ln>
        </p:spPr>
      </p:pic>
    </p:spTree>
    <p:extLst>
      <p:ext uri="{BB962C8B-B14F-4D97-AF65-F5344CB8AC3E}">
        <p14:creationId xmlns:p14="http://schemas.microsoft.com/office/powerpoint/2010/main" val="37257751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jupyter logo"/>
          <p:cNvSpPr>
            <a:spLocks noChangeAspect="1" noChangeArrowheads="1"/>
          </p:cNvSpPr>
          <p:nvPr/>
        </p:nvSpPr>
        <p:spPr bwMode="auto">
          <a:xfrm>
            <a:off x="155575" y="-669925"/>
            <a:ext cx="1409700" cy="1409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solidFill>
                <a:prstClr val="black"/>
              </a:solidFill>
            </a:endParaRPr>
          </a:p>
        </p:txBody>
      </p:sp>
      <p:sp>
        <p:nvSpPr>
          <p:cNvPr id="6" name="Subtitle 5"/>
          <p:cNvSpPr>
            <a:spLocks noGrp="1"/>
          </p:cNvSpPr>
          <p:nvPr>
            <p:ph type="subTitle" idx="1"/>
          </p:nvPr>
        </p:nvSpPr>
        <p:spPr>
          <a:xfrm>
            <a:off x="373777" y="294309"/>
            <a:ext cx="11663052" cy="719844"/>
          </a:xfrm>
        </p:spPr>
        <p:txBody>
          <a:bodyPr>
            <a:noAutofit/>
          </a:bodyPr>
          <a:lstStyle/>
          <a:p>
            <a:pPr algn="l"/>
            <a:r>
              <a:rPr lang="en-US" sz="3200" b="1" dirty="0">
                <a:solidFill>
                  <a:schemeClr val="accent5"/>
                </a:solidFill>
                <a:latin typeface="+mj-lt"/>
              </a:rPr>
              <a:t>Sharing + publication of results</a:t>
            </a:r>
          </a:p>
        </p:txBody>
      </p:sp>
      <p:sp>
        <p:nvSpPr>
          <p:cNvPr id="3" name="TextBox 2"/>
          <p:cNvSpPr txBox="1"/>
          <p:nvPr/>
        </p:nvSpPr>
        <p:spPr>
          <a:xfrm>
            <a:off x="373776" y="914307"/>
            <a:ext cx="5574018" cy="2677656"/>
          </a:xfrm>
          <a:prstGeom prst="rect">
            <a:avLst/>
          </a:prstGeom>
          <a:noFill/>
        </p:spPr>
        <p:txBody>
          <a:bodyPr wrap="square" rtlCol="0">
            <a:spAutoFit/>
          </a:bodyPr>
          <a:lstStyle/>
          <a:p>
            <a:pPr marL="742950" indent="-742950">
              <a:buFontTx/>
              <a:buAutoNum type="arabicPeriod"/>
            </a:pPr>
            <a:r>
              <a:rPr lang="en-US" sz="2800" dirty="0" smtClean="0">
                <a:solidFill>
                  <a:prstClr val="black"/>
                </a:solidFill>
              </a:rPr>
              <a:t>Data repositories</a:t>
            </a:r>
          </a:p>
          <a:p>
            <a:endParaRPr lang="en-US" sz="2800" dirty="0" smtClean="0">
              <a:solidFill>
                <a:prstClr val="black"/>
              </a:solidFill>
            </a:endParaRPr>
          </a:p>
          <a:p>
            <a:pPr marL="1657350" lvl="2" indent="-742950">
              <a:buFont typeface="Arial" panose="020B0604020202020204" pitchFamily="34" charset="0"/>
              <a:buChar char="•"/>
            </a:pPr>
            <a:r>
              <a:rPr lang="en-US" sz="2400" dirty="0" smtClean="0">
                <a:solidFill>
                  <a:prstClr val="black"/>
                </a:solidFill>
              </a:rPr>
              <a:t>UC system – </a:t>
            </a:r>
            <a:r>
              <a:rPr lang="en-US" sz="2400" dirty="0" smtClean="0">
                <a:solidFill>
                  <a:prstClr val="black"/>
                </a:solidFill>
                <a:hlinkClick r:id="rId3"/>
              </a:rPr>
              <a:t>dash</a:t>
            </a:r>
            <a:endParaRPr lang="en-US" sz="2400" dirty="0" smtClean="0">
              <a:solidFill>
                <a:prstClr val="black"/>
              </a:solidFill>
            </a:endParaRPr>
          </a:p>
          <a:p>
            <a:pPr lvl="2"/>
            <a:endParaRPr lang="en-US" sz="2400" dirty="0" smtClean="0">
              <a:solidFill>
                <a:prstClr val="black"/>
              </a:solidFill>
            </a:endParaRPr>
          </a:p>
          <a:p>
            <a:pPr marL="1657350" lvl="2" indent="-742950">
              <a:buFont typeface="Arial" panose="020B0604020202020204" pitchFamily="34" charset="0"/>
              <a:buChar char="•"/>
            </a:pPr>
            <a:r>
              <a:rPr lang="en-US" sz="2400" dirty="0">
                <a:solidFill>
                  <a:prstClr val="black"/>
                </a:solidFill>
              </a:rPr>
              <a:t>Example: </a:t>
            </a:r>
            <a:r>
              <a:rPr lang="en-US" sz="2400" dirty="0" smtClean="0">
                <a:solidFill>
                  <a:prstClr val="black"/>
                </a:solidFill>
                <a:hlinkClick r:id="rId4"/>
              </a:rPr>
              <a:t>ASHRAE Global Thermal </a:t>
            </a:r>
            <a:r>
              <a:rPr lang="en-US" sz="2400" dirty="0">
                <a:solidFill>
                  <a:prstClr val="black"/>
                </a:solidFill>
                <a:hlinkClick r:id="rId4"/>
              </a:rPr>
              <a:t>Comfort Database </a:t>
            </a:r>
            <a:r>
              <a:rPr lang="en-US" sz="2400" dirty="0" smtClean="0">
                <a:solidFill>
                  <a:prstClr val="black"/>
                </a:solidFill>
                <a:hlinkClick r:id="rId4"/>
              </a:rPr>
              <a:t>II</a:t>
            </a:r>
            <a:endParaRPr lang="en-US" sz="2800" dirty="0" smtClean="0">
              <a:solidFill>
                <a:prstClr val="black"/>
              </a:solidFill>
            </a:endParaRPr>
          </a:p>
          <a:p>
            <a:endParaRPr lang="en-US" sz="1600" dirty="0" smtClean="0">
              <a:solidFill>
                <a:prstClr val="black"/>
              </a:solidFill>
            </a:endParaRPr>
          </a:p>
        </p:txBody>
      </p:sp>
      <p:sp>
        <p:nvSpPr>
          <p:cNvPr id="10" name="TextBox 9"/>
          <p:cNvSpPr txBox="1"/>
          <p:nvPr/>
        </p:nvSpPr>
        <p:spPr>
          <a:xfrm>
            <a:off x="6794709" y="825730"/>
            <a:ext cx="9118182" cy="523220"/>
          </a:xfrm>
          <a:prstGeom prst="rect">
            <a:avLst/>
          </a:prstGeom>
          <a:noFill/>
        </p:spPr>
        <p:txBody>
          <a:bodyPr wrap="square" rtlCol="0">
            <a:spAutoFit/>
          </a:bodyPr>
          <a:lstStyle/>
          <a:p>
            <a:r>
              <a:rPr lang="en-US" sz="2800" dirty="0" smtClean="0">
                <a:solidFill>
                  <a:prstClr val="black"/>
                </a:solidFill>
              </a:rPr>
              <a:t>2. Code repositories</a:t>
            </a:r>
            <a:endParaRPr lang="en-SG" sz="2800" dirty="0">
              <a:solidFill>
                <a:prstClr val="black"/>
              </a:solidFill>
            </a:endParaRPr>
          </a:p>
        </p:txBody>
      </p:sp>
      <p:pic>
        <p:nvPicPr>
          <p:cNvPr id="14" name="Picture 13"/>
          <p:cNvPicPr>
            <a:picLocks noChangeAspect="1"/>
          </p:cNvPicPr>
          <p:nvPr/>
        </p:nvPicPr>
        <p:blipFill>
          <a:blip r:embed="rId5"/>
          <a:stretch>
            <a:fillRect/>
          </a:stretch>
        </p:blipFill>
        <p:spPr>
          <a:xfrm>
            <a:off x="13283355" y="104507"/>
            <a:ext cx="5678074" cy="6858000"/>
          </a:xfrm>
          <a:prstGeom prst="rect">
            <a:avLst/>
          </a:prstGeom>
        </p:spPr>
      </p:pic>
      <p:sp>
        <p:nvSpPr>
          <p:cNvPr id="17" name="Rectangle 16"/>
          <p:cNvSpPr/>
          <p:nvPr/>
        </p:nvSpPr>
        <p:spPr>
          <a:xfrm>
            <a:off x="1185378" y="3533507"/>
            <a:ext cx="5019925" cy="1077218"/>
          </a:xfrm>
          <a:prstGeom prst="rect">
            <a:avLst/>
          </a:prstGeom>
        </p:spPr>
        <p:txBody>
          <a:bodyPr wrap="square">
            <a:spAutoFit/>
          </a:bodyPr>
          <a:lstStyle/>
          <a:p>
            <a:r>
              <a:rPr lang="en-SG" sz="1600" dirty="0" smtClean="0">
                <a:solidFill>
                  <a:prstClr val="black"/>
                </a:solidFill>
              </a:rPr>
              <a:t>Resources:</a:t>
            </a:r>
          </a:p>
          <a:p>
            <a:pPr marL="285750" indent="-285750">
              <a:buFontTx/>
              <a:buChar char="-"/>
            </a:pPr>
            <a:r>
              <a:rPr lang="en-US" sz="1600" dirty="0" smtClean="0">
                <a:solidFill>
                  <a:prstClr val="black"/>
                </a:solidFill>
                <a:hlinkClick r:id="rId6"/>
              </a:rPr>
              <a:t>Berkeley </a:t>
            </a:r>
            <a:r>
              <a:rPr lang="en-SG" sz="1600" dirty="0">
                <a:solidFill>
                  <a:prstClr val="black"/>
                </a:solidFill>
                <a:hlinkClick r:id="rId6"/>
              </a:rPr>
              <a:t>Research Data Management </a:t>
            </a:r>
            <a:r>
              <a:rPr lang="en-SG" sz="1600" dirty="0" smtClean="0">
                <a:solidFill>
                  <a:prstClr val="black"/>
                </a:solidFill>
                <a:hlinkClick r:id="rId6"/>
              </a:rPr>
              <a:t>librarians!</a:t>
            </a:r>
            <a:endParaRPr lang="en-SG" sz="1600" dirty="0" smtClean="0">
              <a:solidFill>
                <a:prstClr val="black"/>
              </a:solidFill>
            </a:endParaRPr>
          </a:p>
          <a:p>
            <a:pPr marL="285750" indent="-285750">
              <a:buFontTx/>
              <a:buChar char="-"/>
            </a:pPr>
            <a:r>
              <a:rPr lang="en-US" sz="1600" dirty="0" smtClean="0">
                <a:solidFill>
                  <a:prstClr val="black"/>
                </a:solidFill>
              </a:rPr>
              <a:t>Other repositories include </a:t>
            </a:r>
            <a:r>
              <a:rPr lang="en-US" sz="1600" dirty="0" err="1" smtClean="0">
                <a:solidFill>
                  <a:prstClr val="black"/>
                </a:solidFill>
              </a:rPr>
              <a:t>Zenodo</a:t>
            </a:r>
            <a:r>
              <a:rPr lang="en-US" sz="1600" dirty="0" smtClean="0">
                <a:solidFill>
                  <a:prstClr val="black"/>
                </a:solidFill>
              </a:rPr>
              <a:t>, Open Science Framework, </a:t>
            </a:r>
            <a:r>
              <a:rPr lang="en-US" sz="1600" dirty="0" err="1" smtClean="0">
                <a:solidFill>
                  <a:prstClr val="black"/>
                </a:solidFill>
              </a:rPr>
              <a:t>DataDryad</a:t>
            </a:r>
            <a:r>
              <a:rPr lang="en-US" sz="1600" dirty="0" smtClean="0">
                <a:solidFill>
                  <a:prstClr val="black"/>
                </a:solidFill>
              </a:rPr>
              <a:t>, </a:t>
            </a:r>
            <a:r>
              <a:rPr lang="en-US" sz="1600" dirty="0" err="1" smtClean="0">
                <a:solidFill>
                  <a:prstClr val="black"/>
                </a:solidFill>
              </a:rPr>
              <a:t>Figshare</a:t>
            </a:r>
            <a:r>
              <a:rPr lang="en-US" sz="1600" dirty="0" smtClean="0">
                <a:solidFill>
                  <a:prstClr val="black"/>
                </a:solidFill>
              </a:rPr>
              <a:t> </a:t>
            </a:r>
            <a:endParaRPr lang="en-SG" sz="1600" dirty="0" smtClean="0">
              <a:solidFill>
                <a:prstClr val="black"/>
              </a:solidFill>
            </a:endParaRPr>
          </a:p>
        </p:txBody>
      </p:sp>
      <p:sp>
        <p:nvSpPr>
          <p:cNvPr id="18" name="Rectangle 17"/>
          <p:cNvSpPr/>
          <p:nvPr/>
        </p:nvSpPr>
        <p:spPr>
          <a:xfrm>
            <a:off x="6685652" y="5400277"/>
            <a:ext cx="6096000" cy="1569660"/>
          </a:xfrm>
          <a:prstGeom prst="rect">
            <a:avLst/>
          </a:prstGeom>
        </p:spPr>
        <p:txBody>
          <a:bodyPr>
            <a:spAutoFit/>
          </a:bodyPr>
          <a:lstStyle/>
          <a:p>
            <a:r>
              <a:rPr lang="en-SG" sz="1600" dirty="0" smtClean="0">
                <a:solidFill>
                  <a:prstClr val="black"/>
                </a:solidFill>
              </a:rPr>
              <a:t>Resources:</a:t>
            </a:r>
          </a:p>
          <a:p>
            <a:pPr marL="285750" indent="-285750">
              <a:buFont typeface="Arial" panose="020B0604020202020204" pitchFamily="34" charset="0"/>
              <a:buChar char="•"/>
            </a:pPr>
            <a:endParaRPr lang="en-US" sz="1600" dirty="0" smtClean="0">
              <a:solidFill>
                <a:prstClr val="black"/>
              </a:solidFill>
              <a:hlinkClick r:id="rId7"/>
            </a:endParaRPr>
          </a:p>
          <a:p>
            <a:pPr marL="285750" indent="-285750">
              <a:buFont typeface="Arial" panose="020B0604020202020204" pitchFamily="34" charset="0"/>
              <a:buChar char="•"/>
            </a:pPr>
            <a:r>
              <a:rPr lang="en-US" sz="1600" dirty="0" smtClean="0">
                <a:solidFill>
                  <a:prstClr val="black"/>
                </a:solidFill>
                <a:hlinkClick r:id="rId8"/>
              </a:rPr>
              <a:t>Software Carpentry’s Intro to Version Control for Novices</a:t>
            </a:r>
            <a:endParaRPr lang="en-US" sz="1600" dirty="0" smtClean="0">
              <a:solidFill>
                <a:prstClr val="black"/>
              </a:solidFill>
              <a:hlinkClick r:id=""/>
            </a:endParaRPr>
          </a:p>
          <a:p>
            <a:pPr marL="285750" indent="-285750">
              <a:buFont typeface="Arial" panose="020B0604020202020204" pitchFamily="34" charset="0"/>
              <a:buChar char="•"/>
            </a:pPr>
            <a:r>
              <a:rPr lang="en-US" sz="1600" dirty="0" smtClean="0">
                <a:solidFill>
                  <a:prstClr val="black"/>
                </a:solidFill>
                <a:hlinkClick r:id=""/>
              </a:rPr>
              <a:t>A quick introduction to version control with </a:t>
            </a:r>
            <a:r>
              <a:rPr lang="en-US" sz="1600" dirty="0" err="1" smtClean="0">
                <a:solidFill>
                  <a:prstClr val="black"/>
                </a:solidFill>
                <a:hlinkClick r:id="rId7"/>
              </a:rPr>
              <a:t>Git</a:t>
            </a:r>
            <a:r>
              <a:rPr lang="en-US" sz="1600" dirty="0" smtClean="0">
                <a:solidFill>
                  <a:prstClr val="black"/>
                </a:solidFill>
                <a:hlinkClick r:id="rId7"/>
              </a:rPr>
              <a:t> and GitHub</a:t>
            </a:r>
            <a:endParaRPr lang="en-US" sz="1600" dirty="0" smtClean="0">
              <a:solidFill>
                <a:prstClr val="black"/>
              </a:solidFill>
            </a:endParaRPr>
          </a:p>
          <a:p>
            <a:pPr marL="285750" indent="-285750">
              <a:buFont typeface="Arial" panose="020B0604020202020204" pitchFamily="34" charset="0"/>
              <a:buChar char="•"/>
            </a:pPr>
            <a:endParaRPr lang="en-SG" sz="1600" dirty="0" smtClean="0">
              <a:solidFill>
                <a:prstClr val="black"/>
              </a:solidFill>
            </a:endParaRPr>
          </a:p>
          <a:p>
            <a:pPr marL="285750" indent="-285750">
              <a:buFont typeface="Arial" panose="020B0604020202020204" pitchFamily="34" charset="0"/>
              <a:buChar char="•"/>
            </a:pPr>
            <a:endParaRPr lang="en-SG" sz="1600" dirty="0">
              <a:solidFill>
                <a:prstClr val="black"/>
              </a:solidFill>
            </a:endParaRPr>
          </a:p>
        </p:txBody>
      </p:sp>
      <p:pic>
        <p:nvPicPr>
          <p:cNvPr id="23" name="Picture 22"/>
          <p:cNvPicPr>
            <a:picLocks noChangeAspect="1"/>
          </p:cNvPicPr>
          <p:nvPr/>
        </p:nvPicPr>
        <p:blipFill>
          <a:blip r:embed="rId9"/>
          <a:stretch>
            <a:fillRect/>
          </a:stretch>
        </p:blipFill>
        <p:spPr>
          <a:xfrm>
            <a:off x="6794709" y="1646979"/>
            <a:ext cx="4788427" cy="3551913"/>
          </a:xfrm>
          <a:prstGeom prst="rect">
            <a:avLst/>
          </a:prstGeom>
        </p:spPr>
      </p:pic>
    </p:spTree>
    <p:extLst>
      <p:ext uri="{BB962C8B-B14F-4D97-AF65-F5344CB8AC3E}">
        <p14:creationId xmlns:p14="http://schemas.microsoft.com/office/powerpoint/2010/main" val="37461765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jupyter logo"/>
          <p:cNvSpPr>
            <a:spLocks noChangeAspect="1" noChangeArrowheads="1"/>
          </p:cNvSpPr>
          <p:nvPr/>
        </p:nvSpPr>
        <p:spPr bwMode="auto">
          <a:xfrm>
            <a:off x="155575" y="-669925"/>
            <a:ext cx="1409700" cy="1409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6" name="Subtitle 5"/>
          <p:cNvSpPr>
            <a:spLocks noGrp="1"/>
          </p:cNvSpPr>
          <p:nvPr>
            <p:ph type="subTitle" idx="1"/>
          </p:nvPr>
        </p:nvSpPr>
        <p:spPr>
          <a:xfrm>
            <a:off x="114934" y="232756"/>
            <a:ext cx="12036425" cy="781397"/>
          </a:xfrm>
        </p:spPr>
        <p:txBody>
          <a:bodyPr>
            <a:noAutofit/>
          </a:bodyPr>
          <a:lstStyle/>
          <a:p>
            <a:pPr algn="l"/>
            <a:r>
              <a:rPr lang="en-US" sz="3200" dirty="0" smtClean="0">
                <a:latin typeface="+mj-lt"/>
              </a:rPr>
              <a:t>Two very common (and free) interactive notebooks:</a:t>
            </a:r>
          </a:p>
          <a:p>
            <a:pPr algn="l"/>
            <a:endParaRPr lang="en-US" sz="3200" dirty="0">
              <a:latin typeface="+mj-lt"/>
            </a:endParaRPr>
          </a:p>
        </p:txBody>
      </p:sp>
      <p:pic>
        <p:nvPicPr>
          <p:cNvPr id="7"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l="37678" t="6647" r="38044" b="66963"/>
          <a:stretch/>
        </p:blipFill>
        <p:spPr>
          <a:xfrm>
            <a:off x="471459" y="1502392"/>
            <a:ext cx="5696585" cy="3483090"/>
          </a:xfrm>
          <a:prstGeom prst="rect">
            <a:avLst/>
          </a:prstGeom>
        </p:spPr>
      </p:pic>
      <p:pic>
        <p:nvPicPr>
          <p:cNvPr id="9"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l="37465" t="43392" r="38257" b="4409"/>
          <a:stretch/>
        </p:blipFill>
        <p:spPr>
          <a:xfrm>
            <a:off x="421583" y="4275615"/>
            <a:ext cx="5696585" cy="6889505"/>
          </a:xfrm>
          <a:prstGeom prst="rect">
            <a:avLst/>
          </a:prstGeom>
        </p:spPr>
      </p:pic>
      <p:pic>
        <p:nvPicPr>
          <p:cNvPr id="10"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l="37465" t="64547" r="38257" b="4409"/>
          <a:stretch/>
        </p:blipFill>
        <p:spPr>
          <a:xfrm>
            <a:off x="433652" y="5218277"/>
            <a:ext cx="5696585" cy="4097301"/>
          </a:xfrm>
          <a:prstGeom prst="rect">
            <a:avLst/>
          </a:prstGeom>
        </p:spPr>
      </p:pic>
      <p:pic>
        <p:nvPicPr>
          <p:cNvPr id="4" name="Picture 3"/>
          <p:cNvPicPr>
            <a:picLocks noChangeAspect="1"/>
          </p:cNvPicPr>
          <p:nvPr/>
        </p:nvPicPr>
        <p:blipFill>
          <a:blip r:embed="rId4"/>
          <a:stretch>
            <a:fillRect/>
          </a:stretch>
        </p:blipFill>
        <p:spPr>
          <a:xfrm>
            <a:off x="6228152" y="1660395"/>
            <a:ext cx="5796628" cy="5419898"/>
          </a:xfrm>
          <a:prstGeom prst="rect">
            <a:avLst/>
          </a:prstGeom>
        </p:spPr>
      </p:pic>
      <p:sp>
        <p:nvSpPr>
          <p:cNvPr id="16" name="Subtitle 5"/>
          <p:cNvSpPr txBox="1">
            <a:spLocks/>
          </p:cNvSpPr>
          <p:nvPr/>
        </p:nvSpPr>
        <p:spPr>
          <a:xfrm>
            <a:off x="416959" y="992942"/>
            <a:ext cx="12036425" cy="78139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200" b="1" dirty="0" err="1" smtClean="0">
                <a:solidFill>
                  <a:schemeClr val="accent2"/>
                </a:solidFill>
                <a:latin typeface="+mj-lt"/>
              </a:rPr>
              <a:t>Jupyter</a:t>
            </a:r>
            <a:r>
              <a:rPr lang="en-US" sz="3200" b="1" dirty="0" smtClean="0">
                <a:solidFill>
                  <a:schemeClr val="accent2"/>
                </a:solidFill>
                <a:latin typeface="+mj-lt"/>
              </a:rPr>
              <a:t> </a:t>
            </a:r>
          </a:p>
          <a:p>
            <a:pPr algn="l"/>
            <a:endParaRPr lang="en-US" sz="3200" b="1" dirty="0">
              <a:solidFill>
                <a:schemeClr val="accent2"/>
              </a:solidFill>
              <a:latin typeface="+mj-lt"/>
            </a:endParaRPr>
          </a:p>
        </p:txBody>
      </p:sp>
      <p:sp>
        <p:nvSpPr>
          <p:cNvPr id="2" name="Rectangle 1"/>
          <p:cNvSpPr/>
          <p:nvPr/>
        </p:nvSpPr>
        <p:spPr>
          <a:xfrm>
            <a:off x="6422621" y="992942"/>
            <a:ext cx="2326663" cy="584775"/>
          </a:xfrm>
          <a:prstGeom prst="rect">
            <a:avLst/>
          </a:prstGeom>
        </p:spPr>
        <p:txBody>
          <a:bodyPr wrap="none">
            <a:spAutoFit/>
          </a:bodyPr>
          <a:lstStyle/>
          <a:p>
            <a:r>
              <a:rPr lang="en-US" sz="3200" b="1" dirty="0" smtClean="0">
                <a:solidFill>
                  <a:schemeClr val="accent1"/>
                </a:solidFill>
                <a:latin typeface="+mj-lt"/>
              </a:rPr>
              <a:t>R Markdown </a:t>
            </a:r>
            <a:endParaRPr lang="en-SG" sz="3200" b="1" dirty="0">
              <a:solidFill>
                <a:schemeClr val="accent1"/>
              </a:solidFill>
              <a:latin typeface="+mj-lt"/>
            </a:endParaRPr>
          </a:p>
        </p:txBody>
      </p:sp>
      <p:sp>
        <p:nvSpPr>
          <p:cNvPr id="3" name="Rectangle 2"/>
          <p:cNvSpPr/>
          <p:nvPr/>
        </p:nvSpPr>
        <p:spPr>
          <a:xfrm rot="16200000">
            <a:off x="-901168" y="5552931"/>
            <a:ext cx="2333139" cy="276999"/>
          </a:xfrm>
          <a:prstGeom prst="rect">
            <a:avLst/>
          </a:prstGeom>
        </p:spPr>
        <p:txBody>
          <a:bodyPr wrap="none">
            <a:spAutoFit/>
          </a:bodyPr>
          <a:lstStyle/>
          <a:p>
            <a:r>
              <a:rPr lang="en-US" sz="1200" i="1" dirty="0">
                <a:solidFill>
                  <a:schemeClr val="bg1">
                    <a:lumMod val="75000"/>
                  </a:schemeClr>
                </a:solidFill>
              </a:rPr>
              <a:t>https://</a:t>
            </a:r>
            <a:r>
              <a:rPr lang="en-US" sz="1200" i="1" dirty="0" smtClean="0">
                <a:solidFill>
                  <a:schemeClr val="bg1">
                    <a:lumMod val="75000"/>
                  </a:schemeClr>
                </a:solidFill>
              </a:rPr>
              <a:t>github.com/activityhistory </a:t>
            </a:r>
            <a:endParaRPr lang="en-US" sz="1200" i="1" dirty="0">
              <a:solidFill>
                <a:schemeClr val="bg1">
                  <a:lumMod val="75000"/>
                </a:schemeClr>
              </a:solidFill>
            </a:endParaRPr>
          </a:p>
        </p:txBody>
      </p:sp>
      <p:sp>
        <p:nvSpPr>
          <p:cNvPr id="8" name="Rectangle 7"/>
          <p:cNvSpPr/>
          <p:nvPr/>
        </p:nvSpPr>
        <p:spPr>
          <a:xfrm rot="16200000">
            <a:off x="9011144" y="3715435"/>
            <a:ext cx="6096000" cy="261610"/>
          </a:xfrm>
          <a:prstGeom prst="rect">
            <a:avLst/>
          </a:prstGeom>
        </p:spPr>
        <p:txBody>
          <a:bodyPr>
            <a:spAutoFit/>
          </a:bodyPr>
          <a:lstStyle/>
          <a:p>
            <a:r>
              <a:rPr lang="en-SG" sz="1050" dirty="0">
                <a:solidFill>
                  <a:schemeClr val="bg1">
                    <a:lumMod val="75000"/>
                  </a:schemeClr>
                </a:solidFill>
              </a:rPr>
              <a:t>https://github.com/ds421/fish-template/blob/master/assignment/fish-assignment.Rmd</a:t>
            </a:r>
          </a:p>
        </p:txBody>
      </p:sp>
      <p:sp>
        <p:nvSpPr>
          <p:cNvPr id="13" name="TextBox 12"/>
          <p:cNvSpPr txBox="1"/>
          <p:nvPr/>
        </p:nvSpPr>
        <p:spPr>
          <a:xfrm>
            <a:off x="9515002" y="55506"/>
            <a:ext cx="2632167" cy="1077218"/>
          </a:xfrm>
          <a:prstGeom prst="rect">
            <a:avLst/>
          </a:prstGeom>
          <a:solidFill>
            <a:schemeClr val="accent1">
              <a:lumMod val="20000"/>
              <a:lumOff val="80000"/>
            </a:schemeClr>
          </a:solidFill>
          <a:ln>
            <a:solidFill>
              <a:schemeClr val="bg1">
                <a:lumMod val="75000"/>
              </a:schemeClr>
            </a:solidFill>
          </a:ln>
        </p:spPr>
        <p:txBody>
          <a:bodyPr wrap="square" rtlCol="0">
            <a:spAutoFit/>
          </a:bodyPr>
          <a:lstStyle/>
          <a:p>
            <a:r>
              <a:rPr lang="en-US" sz="1600" dirty="0" smtClean="0"/>
              <a:t>Other interactive notebooks:</a:t>
            </a:r>
          </a:p>
          <a:p>
            <a:r>
              <a:rPr lang="en-US" sz="1600" dirty="0" smtClean="0"/>
              <a:t>Beaker (Two Sigma)</a:t>
            </a:r>
          </a:p>
          <a:p>
            <a:r>
              <a:rPr lang="en-US" sz="1600" dirty="0" smtClean="0">
                <a:hlinkClick r:id="rId5"/>
              </a:rPr>
              <a:t>Zeppelin</a:t>
            </a:r>
            <a:r>
              <a:rPr lang="en-US" sz="1600" dirty="0" smtClean="0"/>
              <a:t> (Apache)</a:t>
            </a:r>
          </a:p>
          <a:p>
            <a:r>
              <a:rPr lang="en-US" sz="1600" dirty="0" err="1" smtClean="0"/>
              <a:t>Databricks</a:t>
            </a:r>
            <a:r>
              <a:rPr lang="en-US" sz="1600" dirty="0" smtClean="0"/>
              <a:t> (</a:t>
            </a:r>
            <a:r>
              <a:rPr lang="en-US" sz="1600" dirty="0" err="1" smtClean="0"/>
              <a:t>Databricks</a:t>
            </a:r>
            <a:r>
              <a:rPr lang="en-US" sz="1600" dirty="0" smtClean="0"/>
              <a:t>)</a:t>
            </a:r>
          </a:p>
        </p:txBody>
      </p:sp>
    </p:spTree>
    <p:extLst>
      <p:ext uri="{BB962C8B-B14F-4D97-AF65-F5344CB8AC3E}">
        <p14:creationId xmlns:p14="http://schemas.microsoft.com/office/powerpoint/2010/main" val="146128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jupyter logo"/>
          <p:cNvSpPr>
            <a:spLocks noChangeAspect="1" noChangeArrowheads="1"/>
          </p:cNvSpPr>
          <p:nvPr/>
        </p:nvSpPr>
        <p:spPr bwMode="auto">
          <a:xfrm>
            <a:off x="155575" y="-669925"/>
            <a:ext cx="1409700" cy="1409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6" name="Subtitle 5"/>
          <p:cNvSpPr>
            <a:spLocks noGrp="1"/>
          </p:cNvSpPr>
          <p:nvPr>
            <p:ph type="subTitle" idx="1"/>
          </p:nvPr>
        </p:nvSpPr>
        <p:spPr>
          <a:xfrm>
            <a:off x="114934" y="232756"/>
            <a:ext cx="12036425" cy="781397"/>
          </a:xfrm>
        </p:spPr>
        <p:txBody>
          <a:bodyPr>
            <a:noAutofit/>
          </a:bodyPr>
          <a:lstStyle/>
          <a:p>
            <a:pPr algn="l"/>
            <a:r>
              <a:rPr lang="en-US" sz="3200" dirty="0" smtClean="0">
                <a:latin typeface="+mj-lt"/>
              </a:rPr>
              <a:t>Similarities of Jupyter and R notebooks – compatible with best practices</a:t>
            </a:r>
            <a:endParaRPr lang="en-US" sz="3200" dirty="0">
              <a:latin typeface="+mj-lt"/>
            </a:endParaRPr>
          </a:p>
        </p:txBody>
      </p:sp>
      <p:sp>
        <p:nvSpPr>
          <p:cNvPr id="3" name="Rectangle 2"/>
          <p:cNvSpPr/>
          <p:nvPr/>
        </p:nvSpPr>
        <p:spPr>
          <a:xfrm>
            <a:off x="12940146" y="6015289"/>
            <a:ext cx="6096000" cy="646331"/>
          </a:xfrm>
          <a:prstGeom prst="rect">
            <a:avLst/>
          </a:prstGeom>
        </p:spPr>
        <p:txBody>
          <a:bodyPr>
            <a:spAutoFit/>
          </a:bodyPr>
          <a:lstStyle/>
          <a:p>
            <a:r>
              <a:rPr lang="en-SG" dirty="0" smtClean="0"/>
              <a:t>https://www.coursera.org/learn/reproducible-research/lecture/oM6Xq/scripting-your-analysis</a:t>
            </a:r>
            <a:endParaRPr lang="en-SG" dirty="0"/>
          </a:p>
        </p:txBody>
      </p:sp>
      <p:pic>
        <p:nvPicPr>
          <p:cNvPr id="7"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l="37678" t="6647" r="38044" b="66963"/>
          <a:stretch/>
        </p:blipFill>
        <p:spPr>
          <a:xfrm>
            <a:off x="471459" y="739775"/>
            <a:ext cx="5696585" cy="3483090"/>
          </a:xfrm>
          <a:prstGeom prst="rect">
            <a:avLst/>
          </a:prstGeom>
        </p:spPr>
      </p:pic>
      <p:pic>
        <p:nvPicPr>
          <p:cNvPr id="9"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l="37465" t="43392" r="38257" b="4409"/>
          <a:stretch/>
        </p:blipFill>
        <p:spPr>
          <a:xfrm>
            <a:off x="421583" y="3363373"/>
            <a:ext cx="5696585" cy="6889505"/>
          </a:xfrm>
          <a:prstGeom prst="rect">
            <a:avLst/>
          </a:prstGeom>
        </p:spPr>
      </p:pic>
      <p:pic>
        <p:nvPicPr>
          <p:cNvPr id="10"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l="37465" t="64547" r="38257" b="4409"/>
          <a:stretch/>
        </p:blipFill>
        <p:spPr>
          <a:xfrm>
            <a:off x="402392" y="5419899"/>
            <a:ext cx="5696585" cy="4097301"/>
          </a:xfrm>
          <a:prstGeom prst="rect">
            <a:avLst/>
          </a:prstGeom>
        </p:spPr>
      </p:pic>
      <p:pic>
        <p:nvPicPr>
          <p:cNvPr id="4" name="Picture 3"/>
          <p:cNvPicPr>
            <a:picLocks noChangeAspect="1"/>
          </p:cNvPicPr>
          <p:nvPr/>
        </p:nvPicPr>
        <p:blipFill>
          <a:blip r:embed="rId4"/>
          <a:stretch>
            <a:fillRect/>
          </a:stretch>
        </p:blipFill>
        <p:spPr>
          <a:xfrm>
            <a:off x="6298487" y="897778"/>
            <a:ext cx="5796628" cy="5419898"/>
          </a:xfrm>
          <a:prstGeom prst="rect">
            <a:avLst/>
          </a:prstGeom>
        </p:spPr>
      </p:pic>
      <p:pic>
        <p:nvPicPr>
          <p:cNvPr id="11" name="Picture 10"/>
          <p:cNvPicPr>
            <a:picLocks noChangeAspect="1"/>
          </p:cNvPicPr>
          <p:nvPr/>
        </p:nvPicPr>
        <p:blipFill>
          <a:blip r:embed="rId5"/>
          <a:stretch>
            <a:fillRect/>
          </a:stretch>
        </p:blipFill>
        <p:spPr>
          <a:xfrm>
            <a:off x="6512675" y="5872948"/>
            <a:ext cx="5582440" cy="1854238"/>
          </a:xfrm>
          <a:prstGeom prst="rect">
            <a:avLst/>
          </a:prstGeom>
        </p:spPr>
      </p:pic>
      <p:sp>
        <p:nvSpPr>
          <p:cNvPr id="17" name="Rectangle 16"/>
          <p:cNvSpPr/>
          <p:nvPr/>
        </p:nvSpPr>
        <p:spPr>
          <a:xfrm>
            <a:off x="97289" y="739775"/>
            <a:ext cx="11939540" cy="6118225"/>
          </a:xfrm>
          <a:prstGeom prst="rect">
            <a:avLst/>
          </a:prstGeom>
          <a:solidFill>
            <a:srgbClr val="FFFF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endParaRPr lang="en-US" sz="2800" b="1" dirty="0" smtClean="0">
              <a:solidFill>
                <a:schemeClr val="bg1">
                  <a:lumMod val="50000"/>
                </a:schemeClr>
              </a:solidFill>
            </a:endParaRPr>
          </a:p>
          <a:p>
            <a:pPr algn="ctr">
              <a:spcAft>
                <a:spcPts val="600"/>
              </a:spcAft>
            </a:pPr>
            <a:r>
              <a:rPr lang="en-US" sz="2800" b="1" dirty="0" smtClean="0">
                <a:solidFill>
                  <a:schemeClr val="bg1">
                    <a:lumMod val="50000"/>
                  </a:schemeClr>
                </a:solidFill>
              </a:rPr>
              <a:t> </a:t>
            </a:r>
          </a:p>
          <a:p>
            <a:pPr algn="ctr">
              <a:spcAft>
                <a:spcPts val="600"/>
              </a:spcAft>
            </a:pPr>
            <a:r>
              <a:rPr lang="en-US" sz="2800" b="1" dirty="0" smtClean="0">
                <a:solidFill>
                  <a:schemeClr val="bg1">
                    <a:lumMod val="50000"/>
                  </a:schemeClr>
                </a:solidFill>
              </a:rPr>
              <a:t>Embed code in a narrative written for humans to read (‘literate programming’)</a:t>
            </a:r>
          </a:p>
          <a:p>
            <a:pPr algn="ctr">
              <a:spcAft>
                <a:spcPts val="600"/>
              </a:spcAft>
            </a:pPr>
            <a:r>
              <a:rPr lang="en-US" sz="2800" b="1" dirty="0" smtClean="0">
                <a:solidFill>
                  <a:schemeClr val="bg1">
                    <a:lumMod val="50000"/>
                  </a:schemeClr>
                </a:solidFill>
              </a:rPr>
              <a:t>Script repetitive tasks so computers, not humans, repeat them</a:t>
            </a:r>
          </a:p>
          <a:p>
            <a:pPr algn="ctr">
              <a:spcAft>
                <a:spcPts val="600"/>
              </a:spcAft>
            </a:pPr>
            <a:r>
              <a:rPr lang="en-US" sz="2800" b="1" dirty="0" smtClean="0">
                <a:solidFill>
                  <a:schemeClr val="bg1">
                    <a:lumMod val="50000"/>
                  </a:schemeClr>
                </a:solidFill>
              </a:rPr>
              <a:t>Write code in small steps with immediate feedback </a:t>
            </a:r>
          </a:p>
          <a:p>
            <a:pPr algn="ctr">
              <a:spcAft>
                <a:spcPts val="600"/>
              </a:spcAft>
            </a:pPr>
            <a:r>
              <a:rPr lang="en-US" sz="2800" b="1" dirty="0" smtClean="0">
                <a:solidFill>
                  <a:schemeClr val="bg1">
                    <a:lumMod val="50000"/>
                  </a:schemeClr>
                </a:solidFill>
              </a:rPr>
              <a:t>Visualize data frequently</a:t>
            </a:r>
          </a:p>
          <a:p>
            <a:pPr algn="ctr">
              <a:spcAft>
                <a:spcPts val="600"/>
              </a:spcAft>
            </a:pPr>
            <a:r>
              <a:rPr lang="en-US" sz="2800" b="1" dirty="0" smtClean="0">
                <a:solidFill>
                  <a:schemeClr val="bg1">
                    <a:lumMod val="50000"/>
                  </a:schemeClr>
                </a:solidFill>
              </a:rPr>
              <a:t>Import mature packages/libraries to build on existing methods</a:t>
            </a:r>
          </a:p>
          <a:p>
            <a:pPr algn="ctr">
              <a:spcAft>
                <a:spcPts val="600"/>
              </a:spcAft>
            </a:pPr>
            <a:r>
              <a:rPr lang="en-US" sz="2800" b="1" dirty="0" smtClean="0">
                <a:solidFill>
                  <a:schemeClr val="bg1">
                    <a:lumMod val="50000"/>
                  </a:schemeClr>
                </a:solidFill>
              </a:rPr>
              <a:t>Use version control (good for R, Jupyter is still harder)</a:t>
            </a:r>
          </a:p>
          <a:p>
            <a:pPr algn="ctr">
              <a:spcAft>
                <a:spcPts val="600"/>
              </a:spcAft>
            </a:pPr>
            <a:r>
              <a:rPr lang="en-US" sz="2800" b="1" dirty="0" smtClean="0">
                <a:solidFill>
                  <a:schemeClr val="bg1">
                    <a:lumMod val="50000"/>
                  </a:schemeClr>
                </a:solidFill>
              </a:rPr>
              <a:t>Easy to share with other people</a:t>
            </a:r>
          </a:p>
          <a:p>
            <a:pPr>
              <a:spcAft>
                <a:spcPts val="600"/>
              </a:spcAft>
            </a:pPr>
            <a:endParaRPr lang="en-US" b="1" i="1" dirty="0">
              <a:solidFill>
                <a:schemeClr val="bg1">
                  <a:lumMod val="50000"/>
                </a:schemeClr>
              </a:solidFill>
            </a:endParaRPr>
          </a:p>
          <a:p>
            <a:endParaRPr lang="en-US" b="1" i="1" dirty="0" smtClean="0">
              <a:solidFill>
                <a:schemeClr val="bg1">
                  <a:lumMod val="50000"/>
                </a:schemeClr>
              </a:solidFill>
            </a:endParaRPr>
          </a:p>
          <a:p>
            <a:endParaRPr lang="en-US" b="1" i="1" dirty="0">
              <a:solidFill>
                <a:schemeClr val="bg1">
                  <a:lumMod val="50000"/>
                </a:schemeClr>
              </a:solidFill>
            </a:endParaRPr>
          </a:p>
          <a:p>
            <a:endParaRPr lang="en-US" b="1" i="1" dirty="0" smtClean="0">
              <a:solidFill>
                <a:schemeClr val="bg1">
                  <a:lumMod val="50000"/>
                </a:schemeClr>
              </a:solidFill>
            </a:endParaRPr>
          </a:p>
          <a:p>
            <a:r>
              <a:rPr lang="en-SG" i="1" dirty="0" smtClean="0">
                <a:solidFill>
                  <a:schemeClr val="bg1">
                    <a:lumMod val="50000"/>
                  </a:schemeClr>
                </a:solidFill>
              </a:rPr>
              <a:t>All but data visualization based on Wilson G, </a:t>
            </a:r>
            <a:r>
              <a:rPr lang="en-SG" i="1" dirty="0" err="1" smtClean="0">
                <a:solidFill>
                  <a:schemeClr val="bg1">
                    <a:lumMod val="50000"/>
                  </a:schemeClr>
                </a:solidFill>
              </a:rPr>
              <a:t>Aruliah</a:t>
            </a:r>
            <a:r>
              <a:rPr lang="en-SG" i="1" dirty="0" smtClean="0">
                <a:solidFill>
                  <a:schemeClr val="bg1">
                    <a:lumMod val="50000"/>
                  </a:schemeClr>
                </a:solidFill>
              </a:rPr>
              <a:t> DA, Brown CT, </a:t>
            </a:r>
            <a:r>
              <a:rPr lang="en-SG" i="1" dirty="0" err="1" smtClean="0">
                <a:solidFill>
                  <a:schemeClr val="bg1">
                    <a:lumMod val="50000"/>
                  </a:schemeClr>
                </a:solidFill>
              </a:rPr>
              <a:t>Chue</a:t>
            </a:r>
            <a:r>
              <a:rPr lang="en-SG" i="1" dirty="0" smtClean="0">
                <a:solidFill>
                  <a:schemeClr val="bg1">
                    <a:lumMod val="50000"/>
                  </a:schemeClr>
                </a:solidFill>
              </a:rPr>
              <a:t> Hong NP, Davis M, Guy RT, et al. (2014) Best Practices for Scientific Computing. </a:t>
            </a:r>
            <a:r>
              <a:rPr lang="en-SG" i="1" dirty="0" err="1" smtClean="0">
                <a:solidFill>
                  <a:schemeClr val="bg1">
                    <a:lumMod val="50000"/>
                  </a:schemeClr>
                </a:solidFill>
              </a:rPr>
              <a:t>PLoS</a:t>
            </a:r>
            <a:r>
              <a:rPr lang="en-SG" i="1" dirty="0" smtClean="0">
                <a:solidFill>
                  <a:schemeClr val="bg1">
                    <a:lumMod val="50000"/>
                  </a:schemeClr>
                </a:solidFill>
              </a:rPr>
              <a:t> </a:t>
            </a:r>
            <a:r>
              <a:rPr lang="en-SG" i="1" dirty="0" err="1" smtClean="0">
                <a:solidFill>
                  <a:schemeClr val="bg1">
                    <a:lumMod val="50000"/>
                  </a:schemeClr>
                </a:solidFill>
              </a:rPr>
              <a:t>Biol</a:t>
            </a:r>
            <a:r>
              <a:rPr lang="en-SG" i="1" dirty="0" smtClean="0">
                <a:solidFill>
                  <a:schemeClr val="bg1">
                    <a:lumMod val="50000"/>
                  </a:schemeClr>
                </a:solidFill>
              </a:rPr>
              <a:t> 12(1): e1001745. https://doi.org/10.1371/journal.pbio.1001745</a:t>
            </a:r>
            <a:endParaRPr lang="en-US" b="1" i="1" dirty="0" smtClean="0">
              <a:solidFill>
                <a:schemeClr val="bg1">
                  <a:lumMod val="50000"/>
                </a:schemeClr>
              </a:solidFill>
            </a:endParaRPr>
          </a:p>
          <a:p>
            <a:pPr marL="285750" indent="-285750">
              <a:buFontTx/>
              <a:buChar char="-"/>
            </a:pPr>
            <a:r>
              <a:rPr lang="en-US" b="1" i="1" dirty="0" smtClean="0">
                <a:solidFill>
                  <a:schemeClr val="bg1">
                    <a:lumMod val="50000"/>
                  </a:schemeClr>
                </a:solidFill>
              </a:rPr>
              <a:t>  </a:t>
            </a:r>
            <a:endParaRPr lang="en-SG" b="1" i="1" dirty="0">
              <a:solidFill>
                <a:schemeClr val="bg1">
                  <a:lumMod val="50000"/>
                </a:schemeClr>
              </a:solidFill>
            </a:endParaRPr>
          </a:p>
        </p:txBody>
      </p:sp>
    </p:spTree>
    <p:extLst>
      <p:ext uri="{BB962C8B-B14F-4D97-AF65-F5344CB8AC3E}">
        <p14:creationId xmlns:p14="http://schemas.microsoft.com/office/powerpoint/2010/main" val="18928937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jupyter logo"/>
          <p:cNvSpPr>
            <a:spLocks noChangeAspect="1" noChangeArrowheads="1"/>
          </p:cNvSpPr>
          <p:nvPr/>
        </p:nvSpPr>
        <p:spPr bwMode="auto">
          <a:xfrm>
            <a:off x="155575" y="-669925"/>
            <a:ext cx="1409700" cy="1409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6" name="Subtitle 5"/>
          <p:cNvSpPr>
            <a:spLocks noGrp="1"/>
          </p:cNvSpPr>
          <p:nvPr>
            <p:ph type="subTitle" idx="1"/>
          </p:nvPr>
        </p:nvSpPr>
        <p:spPr>
          <a:xfrm>
            <a:off x="373777" y="294309"/>
            <a:ext cx="11663052" cy="719844"/>
          </a:xfrm>
        </p:spPr>
        <p:txBody>
          <a:bodyPr>
            <a:noAutofit/>
          </a:bodyPr>
          <a:lstStyle/>
          <a:p>
            <a:pPr algn="l"/>
            <a:r>
              <a:rPr lang="en-US" sz="3200" dirty="0" smtClean="0">
                <a:latin typeface="+mj-lt"/>
              </a:rPr>
              <a:t>Interactive notebooks are </a:t>
            </a:r>
            <a:r>
              <a:rPr lang="en-US" sz="3200" b="1" dirty="0" smtClean="0">
                <a:solidFill>
                  <a:schemeClr val="accent5"/>
                </a:solidFill>
                <a:latin typeface="+mj-lt"/>
              </a:rPr>
              <a:t>one part </a:t>
            </a:r>
            <a:r>
              <a:rPr lang="en-US" sz="3200" dirty="0" smtClean="0">
                <a:latin typeface="+mj-lt"/>
              </a:rPr>
              <a:t>of a toolset for reproducibility </a:t>
            </a:r>
            <a:endParaRPr lang="en-US" sz="3200" dirty="0">
              <a:latin typeface="+mj-lt"/>
            </a:endParaRPr>
          </a:p>
        </p:txBody>
      </p:sp>
      <p:pic>
        <p:nvPicPr>
          <p:cNvPr id="4" name="Picture 3"/>
          <p:cNvPicPr>
            <a:picLocks noChangeAspect="1"/>
          </p:cNvPicPr>
          <p:nvPr/>
        </p:nvPicPr>
        <p:blipFill>
          <a:blip r:embed="rId3"/>
          <a:stretch>
            <a:fillRect/>
          </a:stretch>
        </p:blipFill>
        <p:spPr>
          <a:xfrm>
            <a:off x="373777" y="1594702"/>
            <a:ext cx="11480172" cy="3612108"/>
          </a:xfrm>
          <a:prstGeom prst="rect">
            <a:avLst/>
          </a:prstGeom>
        </p:spPr>
      </p:pic>
      <p:sp>
        <p:nvSpPr>
          <p:cNvPr id="9" name="Rounded Rectangle 8"/>
          <p:cNvSpPr/>
          <p:nvPr/>
        </p:nvSpPr>
        <p:spPr>
          <a:xfrm>
            <a:off x="3441469" y="955747"/>
            <a:ext cx="2227811" cy="4921135"/>
          </a:xfrm>
          <a:prstGeom prst="roundRect">
            <a:avLst/>
          </a:prstGeom>
          <a:solidFill>
            <a:srgbClr val="5B9BD5">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0" name="Rounded Rectangle 9"/>
          <p:cNvSpPr/>
          <p:nvPr/>
        </p:nvSpPr>
        <p:spPr>
          <a:xfrm>
            <a:off x="6509161" y="955747"/>
            <a:ext cx="2227811" cy="4921135"/>
          </a:xfrm>
          <a:prstGeom prst="roundRect">
            <a:avLst/>
          </a:prstGeom>
          <a:solidFill>
            <a:schemeClr val="accent1">
              <a:lumMod val="20000"/>
              <a:lumOff val="80000"/>
              <a:alpha val="50196"/>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10"/>
          <p:cNvSpPr/>
          <p:nvPr/>
        </p:nvSpPr>
        <p:spPr>
          <a:xfrm>
            <a:off x="373777" y="6254891"/>
            <a:ext cx="8982696" cy="584775"/>
          </a:xfrm>
          <a:prstGeom prst="rect">
            <a:avLst/>
          </a:prstGeom>
        </p:spPr>
        <p:txBody>
          <a:bodyPr wrap="square">
            <a:spAutoFit/>
          </a:bodyPr>
          <a:lstStyle/>
          <a:p>
            <a:r>
              <a:rPr lang="en-US" sz="1600" i="1" dirty="0" smtClean="0">
                <a:solidFill>
                  <a:schemeClr val="bg1">
                    <a:lumMod val="65000"/>
                  </a:schemeClr>
                </a:solidFill>
              </a:rPr>
              <a:t>Adapted from slide by C </a:t>
            </a:r>
            <a:r>
              <a:rPr lang="en-US" sz="1600" i="1" dirty="0" smtClean="0">
                <a:solidFill>
                  <a:schemeClr val="bg1">
                    <a:lumMod val="65000"/>
                  </a:schemeClr>
                </a:solidFill>
              </a:rPr>
              <a:t>Titus Brown, UC Davis</a:t>
            </a:r>
            <a:endParaRPr lang="en-SG" sz="1600" i="1" dirty="0" smtClean="0">
              <a:solidFill>
                <a:schemeClr val="bg1">
                  <a:lumMod val="65000"/>
                </a:schemeClr>
              </a:solidFill>
            </a:endParaRPr>
          </a:p>
          <a:p>
            <a:r>
              <a:rPr lang="en-SG" sz="1600" i="1" dirty="0" smtClean="0">
                <a:solidFill>
                  <a:schemeClr val="bg1">
                    <a:lumMod val="65000"/>
                  </a:schemeClr>
                </a:solidFill>
              </a:rPr>
              <a:t>https://2016-oslo-repeatability.readthedocs.io/en/latest/overview-and-agenda.html</a:t>
            </a:r>
            <a:endParaRPr lang="en-SG" sz="1600" i="1" dirty="0">
              <a:solidFill>
                <a:schemeClr val="bg1">
                  <a:lumMod val="65000"/>
                </a:schemeClr>
              </a:solidFill>
            </a:endParaRPr>
          </a:p>
        </p:txBody>
      </p:sp>
      <p:sp>
        <p:nvSpPr>
          <p:cNvPr id="8" name="Rounded Rectangle 7"/>
          <p:cNvSpPr/>
          <p:nvPr/>
        </p:nvSpPr>
        <p:spPr>
          <a:xfrm>
            <a:off x="9626138" y="955747"/>
            <a:ext cx="2227811" cy="4921135"/>
          </a:xfrm>
          <a:prstGeom prst="roundRect">
            <a:avLst/>
          </a:prstGeom>
          <a:solidFill>
            <a:schemeClr val="accent1">
              <a:lumMod val="20000"/>
              <a:lumOff val="80000"/>
              <a:alpha val="50196"/>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extBox 1"/>
          <p:cNvSpPr txBox="1"/>
          <p:nvPr/>
        </p:nvSpPr>
        <p:spPr>
          <a:xfrm>
            <a:off x="3214638" y="5947427"/>
            <a:ext cx="3175930" cy="369332"/>
          </a:xfrm>
          <a:prstGeom prst="rect">
            <a:avLst/>
          </a:prstGeom>
          <a:noFill/>
        </p:spPr>
        <p:txBody>
          <a:bodyPr wrap="square" rtlCol="0">
            <a:spAutoFit/>
          </a:bodyPr>
          <a:lstStyle/>
          <a:p>
            <a:r>
              <a:rPr lang="en-US" dirty="0" smtClean="0">
                <a:solidFill>
                  <a:schemeClr val="accent5"/>
                </a:solidFill>
              </a:rPr>
              <a:t>introduced in these slides</a:t>
            </a:r>
            <a:endParaRPr lang="en-SG" dirty="0">
              <a:solidFill>
                <a:schemeClr val="accent5"/>
              </a:solidFill>
            </a:endParaRPr>
          </a:p>
        </p:txBody>
      </p:sp>
      <p:sp>
        <p:nvSpPr>
          <p:cNvPr id="3" name="Rectangle 2"/>
          <p:cNvSpPr/>
          <p:nvPr/>
        </p:nvSpPr>
        <p:spPr>
          <a:xfrm>
            <a:off x="6640663" y="5909536"/>
            <a:ext cx="5322354" cy="369332"/>
          </a:xfrm>
          <a:prstGeom prst="rect">
            <a:avLst/>
          </a:prstGeom>
        </p:spPr>
        <p:txBody>
          <a:bodyPr wrap="none">
            <a:spAutoFit/>
          </a:bodyPr>
          <a:lstStyle/>
          <a:p>
            <a:r>
              <a:rPr lang="en-US" dirty="0">
                <a:solidFill>
                  <a:schemeClr val="accent1">
                    <a:lumMod val="60000"/>
                    <a:lumOff val="40000"/>
                  </a:schemeClr>
                </a:solidFill>
              </a:rPr>
              <a:t>m</a:t>
            </a:r>
            <a:r>
              <a:rPr lang="en-US" dirty="0" smtClean="0">
                <a:solidFill>
                  <a:schemeClr val="accent1">
                    <a:lumMod val="60000"/>
                    <a:lumOff val="40000"/>
                  </a:schemeClr>
                </a:solidFill>
              </a:rPr>
              <a:t>entioned but not primarily introduced in these slides</a:t>
            </a:r>
            <a:endParaRPr lang="en-SG" dirty="0">
              <a:solidFill>
                <a:schemeClr val="accent1">
                  <a:lumMod val="60000"/>
                  <a:lumOff val="40000"/>
                </a:schemeClr>
              </a:solidFill>
            </a:endParaRPr>
          </a:p>
        </p:txBody>
      </p:sp>
      <p:sp>
        <p:nvSpPr>
          <p:cNvPr id="7" name="TextBox 6"/>
          <p:cNvSpPr txBox="1"/>
          <p:nvPr/>
        </p:nvSpPr>
        <p:spPr>
          <a:xfrm>
            <a:off x="782272" y="4537661"/>
            <a:ext cx="1651862" cy="646331"/>
          </a:xfrm>
          <a:prstGeom prst="rect">
            <a:avLst/>
          </a:prstGeom>
          <a:noFill/>
        </p:spPr>
        <p:txBody>
          <a:bodyPr wrap="none" rtlCol="0">
            <a:spAutoFit/>
          </a:bodyPr>
          <a:lstStyle/>
          <a:p>
            <a:r>
              <a:rPr lang="en-US" dirty="0" smtClean="0"/>
              <a:t>(in R: </a:t>
            </a:r>
            <a:r>
              <a:rPr lang="en-US" dirty="0" smtClean="0">
                <a:hlinkClick r:id="rId4"/>
              </a:rPr>
              <a:t>drake</a:t>
            </a:r>
            <a:r>
              <a:rPr lang="en-US" dirty="0" smtClean="0"/>
              <a:t> </a:t>
            </a:r>
          </a:p>
          <a:p>
            <a:r>
              <a:rPr lang="en-US" dirty="0" smtClean="0"/>
              <a:t>from </a:t>
            </a:r>
            <a:r>
              <a:rPr lang="en-US" dirty="0" err="1" smtClean="0"/>
              <a:t>ROpenSci</a:t>
            </a:r>
            <a:r>
              <a:rPr lang="en-US" dirty="0" smtClean="0"/>
              <a:t>)</a:t>
            </a:r>
            <a:endParaRPr lang="en-SG" dirty="0"/>
          </a:p>
        </p:txBody>
      </p:sp>
    </p:spTree>
    <p:extLst>
      <p:ext uri="{BB962C8B-B14F-4D97-AF65-F5344CB8AC3E}">
        <p14:creationId xmlns:p14="http://schemas.microsoft.com/office/powerpoint/2010/main" val="2162802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jupyter logo"/>
          <p:cNvSpPr>
            <a:spLocks noChangeAspect="1" noChangeArrowheads="1"/>
          </p:cNvSpPr>
          <p:nvPr/>
        </p:nvSpPr>
        <p:spPr bwMode="auto">
          <a:xfrm>
            <a:off x="155575" y="-669925"/>
            <a:ext cx="1409700" cy="1409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6" name="Subtitle 5"/>
          <p:cNvSpPr>
            <a:spLocks noGrp="1"/>
          </p:cNvSpPr>
          <p:nvPr>
            <p:ph type="subTitle" idx="1"/>
          </p:nvPr>
        </p:nvSpPr>
        <p:spPr>
          <a:xfrm>
            <a:off x="155575" y="232756"/>
            <a:ext cx="11881254" cy="781397"/>
          </a:xfrm>
        </p:spPr>
        <p:txBody>
          <a:bodyPr>
            <a:noAutofit/>
          </a:bodyPr>
          <a:lstStyle/>
          <a:p>
            <a:pPr algn="l"/>
            <a:r>
              <a:rPr lang="en-US" sz="3200" dirty="0" smtClean="0">
                <a:latin typeface="+mj-lt"/>
              </a:rPr>
              <a:t>What is literate programming? </a:t>
            </a:r>
            <a:endParaRPr lang="en-US" sz="3200" dirty="0">
              <a:latin typeface="+mj-lt"/>
            </a:endParaRPr>
          </a:p>
        </p:txBody>
      </p:sp>
      <p:sp>
        <p:nvSpPr>
          <p:cNvPr id="3" name="Rectangle 2"/>
          <p:cNvSpPr/>
          <p:nvPr/>
        </p:nvSpPr>
        <p:spPr>
          <a:xfrm>
            <a:off x="12940146" y="6015289"/>
            <a:ext cx="6096000" cy="646331"/>
          </a:xfrm>
          <a:prstGeom prst="rect">
            <a:avLst/>
          </a:prstGeom>
        </p:spPr>
        <p:txBody>
          <a:bodyPr>
            <a:spAutoFit/>
          </a:bodyPr>
          <a:lstStyle/>
          <a:p>
            <a:r>
              <a:rPr lang="en-SG" dirty="0" smtClean="0"/>
              <a:t>https://www.coursera.org/learn/reproducible-research/lecture/oM6Xq/scripting-your-analysis</a:t>
            </a:r>
            <a:endParaRPr lang="en-SG" dirty="0"/>
          </a:p>
        </p:txBody>
      </p:sp>
      <p:sp>
        <p:nvSpPr>
          <p:cNvPr id="16" name="Rectangle 15"/>
          <p:cNvSpPr/>
          <p:nvPr/>
        </p:nvSpPr>
        <p:spPr>
          <a:xfrm>
            <a:off x="2485209" y="1029873"/>
            <a:ext cx="9834253" cy="1815882"/>
          </a:xfrm>
          <a:prstGeom prst="rect">
            <a:avLst/>
          </a:prstGeom>
        </p:spPr>
        <p:txBody>
          <a:bodyPr wrap="square">
            <a:spAutoFit/>
          </a:bodyPr>
          <a:lstStyle/>
          <a:p>
            <a:r>
              <a:rPr lang="en-SG" sz="2800" b="0" i="0" u="none" strike="noStrike" baseline="0" dirty="0" smtClean="0">
                <a:latin typeface="+mj-lt"/>
              </a:rPr>
              <a:t>“Instead of imagining that our</a:t>
            </a:r>
            <a:r>
              <a:rPr lang="en-SG" sz="2800" b="0" i="0" u="none" strike="noStrike" dirty="0" smtClean="0">
                <a:latin typeface="+mj-lt"/>
              </a:rPr>
              <a:t> </a:t>
            </a:r>
            <a:r>
              <a:rPr lang="en-SG" sz="2800" b="0" i="0" u="none" strike="noStrike" baseline="0" dirty="0" smtClean="0">
                <a:latin typeface="+mj-lt"/>
              </a:rPr>
              <a:t>main task is to instruct a </a:t>
            </a:r>
          </a:p>
          <a:p>
            <a:r>
              <a:rPr lang="en-SG" sz="2800" b="0" i="1" u="none" strike="noStrike" baseline="0" dirty="0" smtClean="0">
                <a:latin typeface="+mj-lt"/>
              </a:rPr>
              <a:t>computer </a:t>
            </a:r>
            <a:r>
              <a:rPr lang="en-SG" sz="2800" b="0" i="0" u="none" strike="noStrike" baseline="0" dirty="0" smtClean="0">
                <a:latin typeface="+mj-lt"/>
              </a:rPr>
              <a:t>what to do, let us</a:t>
            </a:r>
            <a:r>
              <a:rPr lang="en-SG" sz="2800" b="0" i="0" u="none" strike="noStrike" dirty="0" smtClean="0">
                <a:latin typeface="+mj-lt"/>
              </a:rPr>
              <a:t> </a:t>
            </a:r>
            <a:r>
              <a:rPr lang="en-SG" sz="2800" b="0" i="0" u="none" strike="noStrike" baseline="0" dirty="0" smtClean="0">
                <a:latin typeface="+mj-lt"/>
              </a:rPr>
              <a:t>concentrate rather on explaining to </a:t>
            </a:r>
            <a:r>
              <a:rPr lang="en-SG" sz="2800" b="0" i="1" u="none" strike="noStrike" baseline="0" dirty="0" smtClean="0">
                <a:latin typeface="+mj-lt"/>
              </a:rPr>
              <a:t>human beings </a:t>
            </a:r>
            <a:r>
              <a:rPr lang="en-SG" sz="2800" b="0" i="0" u="none" strike="noStrike" baseline="0" dirty="0" smtClean="0">
                <a:latin typeface="+mj-lt"/>
              </a:rPr>
              <a:t>what</a:t>
            </a:r>
            <a:r>
              <a:rPr lang="en-SG" sz="2800" b="0" i="0" u="none" strike="noStrike" dirty="0" smtClean="0">
                <a:latin typeface="+mj-lt"/>
              </a:rPr>
              <a:t> </a:t>
            </a:r>
            <a:r>
              <a:rPr lang="en-SG" sz="2800" b="0" i="0" u="none" strike="noStrike" baseline="0" dirty="0" smtClean="0">
                <a:latin typeface="+mj-lt"/>
              </a:rPr>
              <a:t>we want a computer to</a:t>
            </a:r>
            <a:r>
              <a:rPr lang="en-SG" sz="2800" b="0" i="0" u="none" strike="noStrike" dirty="0" smtClean="0">
                <a:latin typeface="+mj-lt"/>
              </a:rPr>
              <a:t> do.”  </a:t>
            </a:r>
          </a:p>
          <a:p>
            <a:r>
              <a:rPr lang="en-SG" sz="2800" dirty="0">
                <a:latin typeface="+mj-lt"/>
              </a:rPr>
              <a:t>	</a:t>
            </a:r>
            <a:r>
              <a:rPr lang="en-SG" sz="2800" b="0" i="0" u="none" strike="noStrike" dirty="0" smtClean="0">
                <a:latin typeface="+mj-lt"/>
              </a:rPr>
              <a:t> - Donald Knuth </a:t>
            </a:r>
            <a:r>
              <a:rPr lang="en-SG" sz="2800" dirty="0" smtClean="0">
                <a:latin typeface="+mj-lt"/>
              </a:rPr>
              <a:t>(1984)</a:t>
            </a:r>
            <a:endParaRPr lang="en-SG" sz="2800" dirty="0">
              <a:latin typeface="+mj-lt"/>
            </a:endParaRPr>
          </a:p>
        </p:txBody>
      </p:sp>
      <p:pic>
        <p:nvPicPr>
          <p:cNvPr id="18" name="Picture 17"/>
          <p:cNvPicPr>
            <a:picLocks noChangeAspect="1"/>
          </p:cNvPicPr>
          <p:nvPr/>
        </p:nvPicPr>
        <p:blipFill>
          <a:blip r:embed="rId3"/>
          <a:stretch>
            <a:fillRect/>
          </a:stretch>
        </p:blipFill>
        <p:spPr>
          <a:xfrm>
            <a:off x="2711510" y="2800443"/>
            <a:ext cx="7580424" cy="4319476"/>
          </a:xfrm>
          <a:prstGeom prst="rect">
            <a:avLst/>
          </a:prstGeom>
        </p:spPr>
      </p:pic>
      <p:sp>
        <p:nvSpPr>
          <p:cNvPr id="4" name="Rectangle 3"/>
          <p:cNvSpPr/>
          <p:nvPr/>
        </p:nvSpPr>
        <p:spPr>
          <a:xfrm>
            <a:off x="155575" y="4084408"/>
            <a:ext cx="2138738" cy="2308324"/>
          </a:xfrm>
          <a:prstGeom prst="rect">
            <a:avLst/>
          </a:prstGeom>
        </p:spPr>
        <p:txBody>
          <a:bodyPr wrap="square">
            <a:spAutoFit/>
          </a:bodyPr>
          <a:lstStyle/>
          <a:p>
            <a:r>
              <a:rPr lang="en-SG" i="1" dirty="0" smtClean="0">
                <a:solidFill>
                  <a:schemeClr val="bg1">
                    <a:lumMod val="50000"/>
                  </a:schemeClr>
                </a:solidFill>
              </a:rPr>
              <a:t>D. E. Knuth; Literate Programming, The Computer Journal, Volume 27, Issue 2, 1 January 1984, Pages 97–111, </a:t>
            </a:r>
            <a:r>
              <a:rPr lang="en-SG" i="1" dirty="0" smtClean="0">
                <a:solidFill>
                  <a:schemeClr val="bg1">
                    <a:lumMod val="50000"/>
                  </a:schemeClr>
                </a:solidFill>
                <a:hlinkClick r:id="rId4"/>
              </a:rPr>
              <a:t>https://doi.org/10.1093/comjnl/27.2.97</a:t>
            </a:r>
            <a:endParaRPr lang="en-SG" i="1" dirty="0">
              <a:solidFill>
                <a:schemeClr val="bg1">
                  <a:lumMod val="50000"/>
                </a:schemeClr>
              </a:solidFill>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463" y="1014153"/>
            <a:ext cx="1744672" cy="2062711"/>
          </a:xfrm>
          <a:prstGeom prst="rect">
            <a:avLst/>
          </a:prstGeom>
        </p:spPr>
      </p:pic>
      <p:sp>
        <p:nvSpPr>
          <p:cNvPr id="9" name="Subtitle 5"/>
          <p:cNvSpPr txBox="1">
            <a:spLocks/>
          </p:cNvSpPr>
          <p:nvPr/>
        </p:nvSpPr>
        <p:spPr>
          <a:xfrm>
            <a:off x="0" y="-80309"/>
            <a:ext cx="12191999" cy="934640"/>
          </a:xfrm>
          <a:prstGeom prst="rect">
            <a:avLst/>
          </a:prstGeom>
          <a:solidFill>
            <a:schemeClr val="accent1">
              <a:lumMod val="40000"/>
              <a:lumOff val="60000"/>
            </a:schemeClr>
          </a:soli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050" dirty="0" smtClean="0">
              <a:latin typeface="+mj-lt"/>
            </a:endParaRPr>
          </a:p>
          <a:p>
            <a:pPr algn="l"/>
            <a:r>
              <a:rPr lang="en-US" sz="3200" dirty="0" smtClean="0">
                <a:latin typeface="+mj-lt"/>
              </a:rPr>
              <a:t> Background– what is literate programming? </a:t>
            </a:r>
            <a:endParaRPr lang="en-US" sz="3200" dirty="0">
              <a:latin typeface="+mj-lt"/>
            </a:endParaRPr>
          </a:p>
        </p:txBody>
      </p:sp>
      <p:sp>
        <p:nvSpPr>
          <p:cNvPr id="2" name="Rectangle 1"/>
          <p:cNvSpPr/>
          <p:nvPr/>
        </p:nvSpPr>
        <p:spPr>
          <a:xfrm>
            <a:off x="355600" y="3034608"/>
            <a:ext cx="1938713" cy="600164"/>
          </a:xfrm>
          <a:prstGeom prst="rect">
            <a:avLst/>
          </a:prstGeom>
        </p:spPr>
        <p:txBody>
          <a:bodyPr wrap="square">
            <a:spAutoFit/>
          </a:bodyPr>
          <a:lstStyle/>
          <a:p>
            <a:r>
              <a:rPr lang="en-SG" sz="1100" i="1" dirty="0">
                <a:solidFill>
                  <a:schemeClr val="bg1">
                    <a:lumMod val="75000"/>
                  </a:schemeClr>
                </a:solidFill>
              </a:rPr>
              <a:t>https://en.wikipedia.org/wiki/Donald_Knuth#/media/File:KnuthAtOpenContentAlliance.jpg</a:t>
            </a:r>
          </a:p>
        </p:txBody>
      </p:sp>
    </p:spTree>
    <p:extLst>
      <p:ext uri="{BB962C8B-B14F-4D97-AF65-F5344CB8AC3E}">
        <p14:creationId xmlns:p14="http://schemas.microsoft.com/office/powerpoint/2010/main" val="921363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335" y="935679"/>
            <a:ext cx="12192000" cy="5018173"/>
          </a:xfrm>
          <a:prstGeom prst="rect">
            <a:avLst/>
          </a:prstGeom>
        </p:spPr>
      </p:pic>
      <p:sp>
        <p:nvSpPr>
          <p:cNvPr id="5" name="Subtitle 5"/>
          <p:cNvSpPr txBox="1">
            <a:spLocks/>
          </p:cNvSpPr>
          <p:nvPr/>
        </p:nvSpPr>
        <p:spPr>
          <a:xfrm>
            <a:off x="0" y="-80309"/>
            <a:ext cx="12191999" cy="934640"/>
          </a:xfrm>
          <a:prstGeom prst="rect">
            <a:avLst/>
          </a:prstGeom>
          <a:solidFill>
            <a:schemeClr val="accent1">
              <a:lumMod val="40000"/>
              <a:lumOff val="6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200" dirty="0" smtClean="0">
              <a:latin typeface="+mj-lt"/>
            </a:endParaRPr>
          </a:p>
          <a:p>
            <a:pPr marL="0" indent="0">
              <a:buNone/>
            </a:pPr>
            <a:r>
              <a:rPr lang="en-US" sz="3200" dirty="0" smtClean="0">
                <a:latin typeface="+mj-lt"/>
              </a:rPr>
              <a:t>What is markdown?</a:t>
            </a:r>
            <a:endParaRPr lang="en-US" sz="3200" dirty="0">
              <a:latin typeface="+mj-lt"/>
            </a:endParaRPr>
          </a:p>
        </p:txBody>
      </p:sp>
      <p:sp>
        <p:nvSpPr>
          <p:cNvPr id="6" name="Rectangle 5"/>
          <p:cNvSpPr/>
          <p:nvPr/>
        </p:nvSpPr>
        <p:spPr>
          <a:xfrm>
            <a:off x="95132" y="6488668"/>
            <a:ext cx="3638625" cy="338554"/>
          </a:xfrm>
          <a:prstGeom prst="rect">
            <a:avLst/>
          </a:prstGeom>
        </p:spPr>
        <p:txBody>
          <a:bodyPr wrap="none">
            <a:spAutoFit/>
          </a:bodyPr>
          <a:lstStyle/>
          <a:p>
            <a:r>
              <a:rPr lang="en-SG" sz="1600" i="1" dirty="0">
                <a:solidFill>
                  <a:schemeClr val="bg2">
                    <a:lumMod val="90000"/>
                  </a:schemeClr>
                </a:solidFill>
                <a:hlinkClick r:id="rId3"/>
              </a:rPr>
              <a:t>https://</a:t>
            </a:r>
            <a:r>
              <a:rPr lang="en-SG" sz="1600" i="1" dirty="0" smtClean="0">
                <a:solidFill>
                  <a:schemeClr val="bg2">
                    <a:lumMod val="90000"/>
                  </a:schemeClr>
                </a:solidFill>
                <a:hlinkClick r:id="rId3"/>
              </a:rPr>
              <a:t>en.wikipedia.org/wiki/Markdown</a:t>
            </a:r>
            <a:r>
              <a:rPr lang="en-SG" sz="1600" i="1" dirty="0" smtClean="0">
                <a:solidFill>
                  <a:schemeClr val="bg2">
                    <a:lumMod val="90000"/>
                  </a:schemeClr>
                </a:solidFill>
              </a:rPr>
              <a:t> </a:t>
            </a:r>
            <a:endParaRPr lang="en-SG" sz="1600" i="1" dirty="0">
              <a:solidFill>
                <a:schemeClr val="bg2">
                  <a:lumMod val="90000"/>
                </a:schemeClr>
              </a:solidFill>
            </a:endParaRPr>
          </a:p>
        </p:txBody>
      </p:sp>
    </p:spTree>
    <p:extLst>
      <p:ext uri="{BB962C8B-B14F-4D97-AF65-F5344CB8AC3E}">
        <p14:creationId xmlns:p14="http://schemas.microsoft.com/office/powerpoint/2010/main" val="14501097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jupyter logo"/>
          <p:cNvSpPr>
            <a:spLocks noChangeAspect="1" noChangeArrowheads="1"/>
          </p:cNvSpPr>
          <p:nvPr/>
        </p:nvSpPr>
        <p:spPr bwMode="auto">
          <a:xfrm>
            <a:off x="155575" y="-669925"/>
            <a:ext cx="1409700" cy="1409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6" name="Subtitle 5"/>
          <p:cNvSpPr>
            <a:spLocks noGrp="1"/>
          </p:cNvSpPr>
          <p:nvPr>
            <p:ph type="subTitle" idx="1"/>
          </p:nvPr>
        </p:nvSpPr>
        <p:spPr>
          <a:xfrm>
            <a:off x="0" y="-80309"/>
            <a:ext cx="12191999" cy="934640"/>
          </a:xfrm>
          <a:solidFill>
            <a:schemeClr val="accent1">
              <a:lumMod val="40000"/>
              <a:lumOff val="60000"/>
            </a:schemeClr>
          </a:solidFill>
        </p:spPr>
        <p:txBody>
          <a:bodyPr>
            <a:noAutofit/>
          </a:bodyPr>
          <a:lstStyle/>
          <a:p>
            <a:pPr algn="l"/>
            <a:endParaRPr lang="en-US" sz="1200" dirty="0">
              <a:latin typeface="+mj-lt"/>
            </a:endParaRPr>
          </a:p>
          <a:p>
            <a:pPr algn="l"/>
            <a:r>
              <a:rPr lang="en-US" sz="3200" dirty="0" smtClean="0">
                <a:latin typeface="+mj-lt"/>
              </a:rPr>
              <a:t>.</a:t>
            </a:r>
            <a:r>
              <a:rPr lang="en-US" sz="3200" dirty="0" err="1" smtClean="0">
                <a:latin typeface="+mj-lt"/>
              </a:rPr>
              <a:t>Rmd</a:t>
            </a:r>
            <a:r>
              <a:rPr lang="en-US" sz="3200" dirty="0" smtClean="0">
                <a:latin typeface="+mj-lt"/>
              </a:rPr>
              <a:t> files combine code and text and convert to many formats</a:t>
            </a:r>
            <a:endParaRPr lang="en-US" sz="3200" dirty="0">
              <a:latin typeface="+mj-lt"/>
            </a:endParaRPr>
          </a:p>
        </p:txBody>
      </p:sp>
      <p:pic>
        <p:nvPicPr>
          <p:cNvPr id="12" name="Picture 11"/>
          <p:cNvPicPr>
            <a:picLocks noChangeAspect="1"/>
          </p:cNvPicPr>
          <p:nvPr/>
        </p:nvPicPr>
        <p:blipFill>
          <a:blip r:embed="rId3"/>
          <a:stretch>
            <a:fillRect/>
          </a:stretch>
        </p:blipFill>
        <p:spPr>
          <a:xfrm>
            <a:off x="-6891770" y="-2924775"/>
            <a:ext cx="6191250" cy="2971800"/>
          </a:xfrm>
          <a:prstGeom prst="rect">
            <a:avLst/>
          </a:prstGeom>
        </p:spPr>
      </p:pic>
      <p:pic>
        <p:nvPicPr>
          <p:cNvPr id="13" name="Picture 12"/>
          <p:cNvPicPr>
            <a:picLocks noChangeAspect="1"/>
          </p:cNvPicPr>
          <p:nvPr/>
        </p:nvPicPr>
        <p:blipFill>
          <a:blip r:embed="rId4"/>
          <a:stretch>
            <a:fillRect/>
          </a:stretch>
        </p:blipFill>
        <p:spPr>
          <a:xfrm>
            <a:off x="-6858520" y="-70617"/>
            <a:ext cx="6162675" cy="1123950"/>
          </a:xfrm>
          <a:prstGeom prst="rect">
            <a:avLst/>
          </a:prstGeom>
        </p:spPr>
      </p:pic>
      <p:sp>
        <p:nvSpPr>
          <p:cNvPr id="8" name="Rectangle 7"/>
          <p:cNvSpPr/>
          <p:nvPr/>
        </p:nvSpPr>
        <p:spPr>
          <a:xfrm>
            <a:off x="727421" y="1718803"/>
            <a:ext cx="6096000" cy="369332"/>
          </a:xfrm>
          <a:prstGeom prst="rect">
            <a:avLst/>
          </a:prstGeom>
        </p:spPr>
        <p:txBody>
          <a:bodyPr>
            <a:spAutoFit/>
          </a:bodyPr>
          <a:lstStyle/>
          <a:p>
            <a:r>
              <a:rPr lang="en-SG" dirty="0" smtClean="0"/>
              <a:t>Mention </a:t>
            </a:r>
            <a:r>
              <a:rPr lang="en-SG" dirty="0" err="1" smtClean="0"/>
              <a:t>pandoc</a:t>
            </a:r>
            <a:endParaRPr lang="en-SG" dirty="0"/>
          </a:p>
        </p:txBody>
      </p:sp>
      <p:sp>
        <p:nvSpPr>
          <p:cNvPr id="7" name="Rectangle 6"/>
          <p:cNvSpPr/>
          <p:nvPr/>
        </p:nvSpPr>
        <p:spPr>
          <a:xfrm>
            <a:off x="8072588" y="5678868"/>
            <a:ext cx="2608545" cy="1077218"/>
          </a:xfrm>
          <a:prstGeom prst="rect">
            <a:avLst/>
          </a:prstGeom>
        </p:spPr>
        <p:txBody>
          <a:bodyPr wrap="square">
            <a:spAutoFit/>
          </a:bodyPr>
          <a:lstStyle/>
          <a:p>
            <a:endParaRPr lang="en-US" sz="1600" i="1" dirty="0" smtClean="0">
              <a:solidFill>
                <a:schemeClr val="bg2">
                  <a:lumMod val="90000"/>
                </a:schemeClr>
              </a:solidFill>
              <a:hlinkClick r:id="rId5"/>
            </a:endParaRPr>
          </a:p>
          <a:p>
            <a:r>
              <a:rPr lang="en-US" sz="1600" i="1" dirty="0" smtClean="0">
                <a:solidFill>
                  <a:schemeClr val="bg2">
                    <a:lumMod val="90000"/>
                  </a:schemeClr>
                </a:solidFill>
              </a:rPr>
              <a:t>https</a:t>
            </a:r>
            <a:r>
              <a:rPr lang="en-US" sz="1600" i="1" dirty="0">
                <a:solidFill>
                  <a:schemeClr val="bg2">
                    <a:lumMod val="90000"/>
                  </a:schemeClr>
                </a:solidFill>
              </a:rPr>
              <a:t>://swcarpentry.github.io/r-novice-gapminder/15-knitr-markdown</a:t>
            </a:r>
            <a:r>
              <a:rPr lang="en-US" sz="1600" i="1" dirty="0" smtClean="0">
                <a:solidFill>
                  <a:schemeClr val="bg2">
                    <a:lumMod val="90000"/>
                  </a:schemeClr>
                </a:solidFill>
              </a:rPr>
              <a:t>/</a:t>
            </a:r>
            <a:r>
              <a:rPr lang="en-SG" sz="1600" i="1" dirty="0" smtClean="0">
                <a:solidFill>
                  <a:schemeClr val="bg2">
                    <a:lumMod val="90000"/>
                  </a:schemeClr>
                </a:solidFill>
              </a:rPr>
              <a:t> </a:t>
            </a:r>
            <a:endParaRPr lang="en-US" sz="1600" i="1" dirty="0">
              <a:solidFill>
                <a:schemeClr val="bg2">
                  <a:lumMod val="90000"/>
                </a:schemeClr>
              </a:solidFill>
            </a:endParaRPr>
          </a:p>
        </p:txBody>
      </p:sp>
      <p:pic>
        <p:nvPicPr>
          <p:cNvPr id="10" name="Picture 9"/>
          <p:cNvPicPr>
            <a:picLocks noChangeAspect="1"/>
          </p:cNvPicPr>
          <p:nvPr/>
        </p:nvPicPr>
        <p:blipFill>
          <a:blip r:embed="rId6"/>
          <a:stretch>
            <a:fillRect/>
          </a:stretch>
        </p:blipFill>
        <p:spPr>
          <a:xfrm>
            <a:off x="78376" y="1282139"/>
            <a:ext cx="8143875" cy="3248025"/>
          </a:xfrm>
          <a:prstGeom prst="rect">
            <a:avLst/>
          </a:prstGeom>
        </p:spPr>
      </p:pic>
      <p:pic>
        <p:nvPicPr>
          <p:cNvPr id="9" name="Picture 8"/>
          <p:cNvPicPr>
            <a:picLocks noChangeAspect="1"/>
          </p:cNvPicPr>
          <p:nvPr/>
        </p:nvPicPr>
        <p:blipFill>
          <a:blip r:embed="rId7"/>
          <a:stretch>
            <a:fillRect/>
          </a:stretch>
        </p:blipFill>
        <p:spPr>
          <a:xfrm>
            <a:off x="1930580" y="3204902"/>
            <a:ext cx="1286987" cy="447648"/>
          </a:xfrm>
          <a:prstGeom prst="rect">
            <a:avLst/>
          </a:prstGeom>
        </p:spPr>
      </p:pic>
      <p:sp>
        <p:nvSpPr>
          <p:cNvPr id="11" name="TextBox 10"/>
          <p:cNvSpPr txBox="1"/>
          <p:nvPr/>
        </p:nvSpPr>
        <p:spPr>
          <a:xfrm>
            <a:off x="8072588" y="1459750"/>
            <a:ext cx="957939" cy="492443"/>
          </a:xfrm>
          <a:prstGeom prst="rect">
            <a:avLst/>
          </a:prstGeom>
          <a:noFill/>
        </p:spPr>
        <p:txBody>
          <a:bodyPr wrap="square" rtlCol="0">
            <a:spAutoFit/>
          </a:bodyPr>
          <a:lstStyle/>
          <a:p>
            <a:r>
              <a:rPr lang="en-US" sz="2600" dirty="0" smtClean="0"/>
              <a:t>.doc</a:t>
            </a:r>
          </a:p>
        </p:txBody>
      </p:sp>
      <p:sp>
        <p:nvSpPr>
          <p:cNvPr id="14" name="Rectangle 13"/>
          <p:cNvSpPr/>
          <p:nvPr/>
        </p:nvSpPr>
        <p:spPr>
          <a:xfrm>
            <a:off x="8072588" y="1158021"/>
            <a:ext cx="792480" cy="10624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TextBox 14"/>
          <p:cNvSpPr txBox="1"/>
          <p:nvPr/>
        </p:nvSpPr>
        <p:spPr>
          <a:xfrm>
            <a:off x="8191112" y="3831683"/>
            <a:ext cx="957939" cy="492443"/>
          </a:xfrm>
          <a:prstGeom prst="rect">
            <a:avLst/>
          </a:prstGeom>
          <a:noFill/>
        </p:spPr>
        <p:txBody>
          <a:bodyPr wrap="square" rtlCol="0">
            <a:spAutoFit/>
          </a:bodyPr>
          <a:lstStyle/>
          <a:p>
            <a:r>
              <a:rPr lang="en-US" sz="2600" dirty="0" smtClean="0"/>
              <a:t>.</a:t>
            </a:r>
            <a:r>
              <a:rPr lang="en-US" sz="2600" dirty="0" err="1" smtClean="0"/>
              <a:t>tex</a:t>
            </a:r>
            <a:endParaRPr lang="en-US" sz="2600" dirty="0" smtClean="0"/>
          </a:p>
        </p:txBody>
      </p:sp>
      <p:sp>
        <p:nvSpPr>
          <p:cNvPr id="16" name="Rectangle 15"/>
          <p:cNvSpPr/>
          <p:nvPr/>
        </p:nvSpPr>
        <p:spPr>
          <a:xfrm>
            <a:off x="8191112" y="3529954"/>
            <a:ext cx="792480" cy="10624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TextBox 16"/>
          <p:cNvSpPr txBox="1"/>
          <p:nvPr/>
        </p:nvSpPr>
        <p:spPr>
          <a:xfrm>
            <a:off x="10115075" y="3846677"/>
            <a:ext cx="957939" cy="492443"/>
          </a:xfrm>
          <a:prstGeom prst="rect">
            <a:avLst/>
          </a:prstGeom>
          <a:noFill/>
        </p:spPr>
        <p:txBody>
          <a:bodyPr wrap="square" rtlCol="0">
            <a:spAutoFit/>
          </a:bodyPr>
          <a:lstStyle/>
          <a:p>
            <a:r>
              <a:rPr lang="en-US" sz="2600" dirty="0" smtClean="0"/>
              <a:t>.pdf</a:t>
            </a:r>
          </a:p>
        </p:txBody>
      </p:sp>
      <p:sp>
        <p:nvSpPr>
          <p:cNvPr id="18" name="Rectangle 17"/>
          <p:cNvSpPr/>
          <p:nvPr/>
        </p:nvSpPr>
        <p:spPr>
          <a:xfrm>
            <a:off x="10115075" y="3544948"/>
            <a:ext cx="792480" cy="10624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9" name="Picture 18"/>
          <p:cNvPicPr>
            <a:picLocks noChangeAspect="1"/>
          </p:cNvPicPr>
          <p:nvPr/>
        </p:nvPicPr>
        <p:blipFill rotWithShape="1">
          <a:blip r:embed="rId8"/>
          <a:srcRect r="56509"/>
          <a:stretch/>
        </p:blipFill>
        <p:spPr>
          <a:xfrm>
            <a:off x="5110233" y="4488303"/>
            <a:ext cx="1344757" cy="1181771"/>
          </a:xfrm>
          <a:prstGeom prst="rect">
            <a:avLst/>
          </a:prstGeom>
        </p:spPr>
      </p:pic>
      <p:sp>
        <p:nvSpPr>
          <p:cNvPr id="20" name="Rectangle 19"/>
          <p:cNvSpPr/>
          <p:nvPr/>
        </p:nvSpPr>
        <p:spPr>
          <a:xfrm>
            <a:off x="5110233" y="6439260"/>
            <a:ext cx="1216680" cy="369332"/>
          </a:xfrm>
          <a:prstGeom prst="rect">
            <a:avLst/>
          </a:prstGeom>
        </p:spPr>
        <p:txBody>
          <a:bodyPr wrap="none">
            <a:spAutoFit/>
          </a:bodyPr>
          <a:lstStyle/>
          <a:p>
            <a:r>
              <a:rPr lang="en-US" dirty="0" smtClean="0">
                <a:hlinkClick r:id="rId9"/>
              </a:rPr>
              <a:t>Try </a:t>
            </a:r>
            <a:r>
              <a:rPr lang="en-US" dirty="0" err="1" smtClean="0">
                <a:hlinkClick r:id="rId9"/>
              </a:rPr>
              <a:t>pandoc</a:t>
            </a:r>
            <a:endParaRPr lang="en-US" dirty="0" smtClean="0"/>
          </a:p>
        </p:txBody>
      </p:sp>
      <p:sp>
        <p:nvSpPr>
          <p:cNvPr id="21" name="TextBox 20"/>
          <p:cNvSpPr txBox="1"/>
          <p:nvPr/>
        </p:nvSpPr>
        <p:spPr>
          <a:xfrm>
            <a:off x="5101524" y="5678868"/>
            <a:ext cx="2429639" cy="646331"/>
          </a:xfrm>
          <a:prstGeom prst="rect">
            <a:avLst/>
          </a:prstGeom>
          <a:noFill/>
        </p:spPr>
        <p:txBody>
          <a:bodyPr wrap="none" rtlCol="0">
            <a:spAutoFit/>
          </a:bodyPr>
          <a:lstStyle/>
          <a:p>
            <a:r>
              <a:rPr lang="en-US" dirty="0" smtClean="0"/>
              <a:t>John Macfarlane</a:t>
            </a:r>
          </a:p>
          <a:p>
            <a:r>
              <a:rPr lang="en-US" dirty="0" smtClean="0"/>
              <a:t>Philosophy, UC Berkeley</a:t>
            </a:r>
          </a:p>
        </p:txBody>
      </p:sp>
      <p:sp>
        <p:nvSpPr>
          <p:cNvPr id="23" name="TextBox 22"/>
          <p:cNvSpPr txBox="1"/>
          <p:nvPr/>
        </p:nvSpPr>
        <p:spPr>
          <a:xfrm>
            <a:off x="1796612" y="5622257"/>
            <a:ext cx="2620461" cy="923330"/>
          </a:xfrm>
          <a:prstGeom prst="rect">
            <a:avLst/>
          </a:prstGeom>
          <a:noFill/>
        </p:spPr>
        <p:txBody>
          <a:bodyPr wrap="none" rtlCol="0">
            <a:spAutoFit/>
          </a:bodyPr>
          <a:lstStyle/>
          <a:p>
            <a:r>
              <a:rPr lang="en-US" dirty="0" err="1" smtClean="0"/>
              <a:t>Yihui</a:t>
            </a:r>
            <a:r>
              <a:rPr lang="en-US" dirty="0" smtClean="0"/>
              <a:t> </a:t>
            </a:r>
            <a:r>
              <a:rPr lang="en-US" dirty="0" err="1" smtClean="0"/>
              <a:t>Xie</a:t>
            </a:r>
            <a:endParaRPr lang="en-US" dirty="0" smtClean="0"/>
          </a:p>
          <a:p>
            <a:r>
              <a:rPr lang="en-US" dirty="0" smtClean="0"/>
              <a:t>RStudio</a:t>
            </a:r>
          </a:p>
          <a:p>
            <a:r>
              <a:rPr lang="en-US" dirty="0" smtClean="0"/>
              <a:t>(Iowa State Statistics PhD)</a:t>
            </a:r>
            <a:endParaRPr lang="en-SG" dirty="0"/>
          </a:p>
        </p:txBody>
      </p:sp>
      <p:pic>
        <p:nvPicPr>
          <p:cNvPr id="24" name="Picture 23"/>
          <p:cNvPicPr>
            <a:picLocks noChangeAspect="1"/>
          </p:cNvPicPr>
          <p:nvPr/>
        </p:nvPicPr>
        <p:blipFill>
          <a:blip r:embed="rId10"/>
          <a:stretch>
            <a:fillRect/>
          </a:stretch>
        </p:blipFill>
        <p:spPr>
          <a:xfrm>
            <a:off x="1930580" y="4528864"/>
            <a:ext cx="1027542" cy="1089041"/>
          </a:xfrm>
          <a:prstGeom prst="rect">
            <a:avLst/>
          </a:prstGeom>
        </p:spPr>
      </p:pic>
      <p:sp>
        <p:nvSpPr>
          <p:cNvPr id="25" name="Rectangle 24"/>
          <p:cNvSpPr/>
          <p:nvPr/>
        </p:nvSpPr>
        <p:spPr>
          <a:xfrm rot="16200000">
            <a:off x="2707140" y="4848925"/>
            <a:ext cx="1062104" cy="507831"/>
          </a:xfrm>
          <a:prstGeom prst="rect">
            <a:avLst/>
          </a:prstGeom>
        </p:spPr>
        <p:txBody>
          <a:bodyPr wrap="square">
            <a:spAutoFit/>
          </a:bodyPr>
          <a:lstStyle/>
          <a:p>
            <a:r>
              <a:rPr lang="en-SG" sz="900" dirty="0">
                <a:solidFill>
                  <a:schemeClr val="bg2">
                    <a:lumMod val="90000"/>
                  </a:schemeClr>
                </a:solidFill>
              </a:rPr>
              <a:t>https://usesthis.com/interviews/yihui.xie/</a:t>
            </a:r>
          </a:p>
        </p:txBody>
      </p:sp>
      <p:sp>
        <p:nvSpPr>
          <p:cNvPr id="26" name="Rectangle 25"/>
          <p:cNvSpPr/>
          <p:nvPr/>
        </p:nvSpPr>
        <p:spPr>
          <a:xfrm rot="16200000">
            <a:off x="6114500" y="4807182"/>
            <a:ext cx="1145592" cy="507831"/>
          </a:xfrm>
          <a:prstGeom prst="rect">
            <a:avLst/>
          </a:prstGeom>
        </p:spPr>
        <p:txBody>
          <a:bodyPr wrap="square">
            <a:spAutoFit/>
          </a:bodyPr>
          <a:lstStyle/>
          <a:p>
            <a:r>
              <a:rPr lang="en-SG" sz="900" dirty="0">
                <a:solidFill>
                  <a:schemeClr val="bg2">
                    <a:lumMod val="90000"/>
                  </a:schemeClr>
                </a:solidFill>
              </a:rPr>
              <a:t>https://philosophy.berkeley.edu/people/detail/1</a:t>
            </a:r>
          </a:p>
        </p:txBody>
      </p:sp>
      <p:pic>
        <p:nvPicPr>
          <p:cNvPr id="27" name="Picture 26"/>
          <p:cNvPicPr>
            <a:picLocks noChangeAspect="1"/>
          </p:cNvPicPr>
          <p:nvPr/>
        </p:nvPicPr>
        <p:blipFill rotWithShape="1">
          <a:blip r:embed="rId6"/>
          <a:srcRect l="58974" t="48335" r="21671" b="45230"/>
          <a:stretch/>
        </p:blipFill>
        <p:spPr>
          <a:xfrm>
            <a:off x="9030527" y="4061177"/>
            <a:ext cx="927846" cy="123029"/>
          </a:xfrm>
          <a:prstGeom prst="rect">
            <a:avLst/>
          </a:prstGeom>
        </p:spPr>
      </p:pic>
    </p:spTree>
    <p:extLst>
      <p:ext uri="{BB962C8B-B14F-4D97-AF65-F5344CB8AC3E}">
        <p14:creationId xmlns:p14="http://schemas.microsoft.com/office/powerpoint/2010/main" val="72443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jupyter logo"/>
          <p:cNvSpPr>
            <a:spLocks noChangeAspect="1" noChangeArrowheads="1"/>
          </p:cNvSpPr>
          <p:nvPr/>
        </p:nvSpPr>
        <p:spPr bwMode="auto">
          <a:xfrm>
            <a:off x="155575" y="-669925"/>
            <a:ext cx="1409700" cy="1409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6" name="Subtitle 5"/>
          <p:cNvSpPr>
            <a:spLocks noGrp="1"/>
          </p:cNvSpPr>
          <p:nvPr>
            <p:ph type="subTitle" idx="1"/>
          </p:nvPr>
        </p:nvSpPr>
        <p:spPr>
          <a:xfrm>
            <a:off x="155575" y="232756"/>
            <a:ext cx="11881254" cy="781397"/>
          </a:xfrm>
        </p:spPr>
        <p:txBody>
          <a:bodyPr>
            <a:noAutofit/>
          </a:bodyPr>
          <a:lstStyle/>
          <a:p>
            <a:pPr algn="l"/>
            <a:r>
              <a:rPr lang="en-US" sz="3200" dirty="0" smtClean="0">
                <a:latin typeface="+mj-lt"/>
              </a:rPr>
              <a:t>Literate programming example with R Markdown</a:t>
            </a:r>
            <a:endParaRPr lang="en-US" sz="3200" dirty="0">
              <a:latin typeface="+mj-lt"/>
            </a:endParaRPr>
          </a:p>
        </p:txBody>
      </p:sp>
      <p:pic>
        <p:nvPicPr>
          <p:cNvPr id="2" name="Picture 1"/>
          <p:cNvPicPr>
            <a:picLocks noChangeAspect="1"/>
          </p:cNvPicPr>
          <p:nvPr/>
        </p:nvPicPr>
        <p:blipFill>
          <a:blip r:embed="rId3"/>
          <a:stretch>
            <a:fillRect/>
          </a:stretch>
        </p:blipFill>
        <p:spPr>
          <a:xfrm>
            <a:off x="3790593" y="2359197"/>
            <a:ext cx="8371781" cy="4733262"/>
          </a:xfrm>
          <a:prstGeom prst="rect">
            <a:avLst/>
          </a:prstGeom>
        </p:spPr>
      </p:pic>
      <p:cxnSp>
        <p:nvCxnSpPr>
          <p:cNvPr id="14" name="Straight Arrow Connector 13"/>
          <p:cNvCxnSpPr/>
          <p:nvPr/>
        </p:nvCxnSpPr>
        <p:spPr>
          <a:xfrm>
            <a:off x="2447892" y="4887883"/>
            <a:ext cx="1034570" cy="869755"/>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1293231" y="2359197"/>
            <a:ext cx="467241" cy="852926"/>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0" y="1409797"/>
            <a:ext cx="2992582" cy="1384995"/>
          </a:xfrm>
          <a:prstGeom prst="rect">
            <a:avLst/>
          </a:prstGeom>
        </p:spPr>
        <p:txBody>
          <a:bodyPr wrap="square">
            <a:spAutoFit/>
          </a:bodyPr>
          <a:lstStyle/>
          <a:p>
            <a:pPr algn="ctr"/>
            <a:r>
              <a:rPr lang="en-SG" sz="2800" i="0" u="none" strike="noStrike" baseline="0" dirty="0" smtClean="0">
                <a:latin typeface="+mj-lt"/>
              </a:rPr>
              <a:t>Starting</a:t>
            </a:r>
            <a:r>
              <a:rPr lang="en-SG" sz="2800" i="0" u="none" strike="noStrike" dirty="0" smtClean="0">
                <a:latin typeface="+mj-lt"/>
              </a:rPr>
              <a:t> with </a:t>
            </a:r>
            <a:r>
              <a:rPr lang="en-SG" sz="2800" i="0" u="none" strike="noStrike" baseline="0" dirty="0" smtClean="0">
                <a:latin typeface="+mj-lt"/>
              </a:rPr>
              <a:t>one </a:t>
            </a:r>
          </a:p>
          <a:p>
            <a:pPr algn="ctr"/>
            <a:r>
              <a:rPr lang="en-SG" sz="2800" i="0" u="none" strike="noStrike" baseline="0" dirty="0" smtClean="0">
                <a:latin typeface="+mj-lt"/>
              </a:rPr>
              <a:t>.</a:t>
            </a:r>
            <a:r>
              <a:rPr lang="en-SG" sz="2800" i="0" u="none" strike="noStrike" baseline="0" dirty="0" err="1" smtClean="0">
                <a:latin typeface="+mj-lt"/>
              </a:rPr>
              <a:t>Rmd</a:t>
            </a:r>
            <a:r>
              <a:rPr lang="en-SG" sz="2800" i="0" u="none" strike="noStrike" baseline="0" dirty="0" smtClean="0">
                <a:latin typeface="+mj-lt"/>
              </a:rPr>
              <a:t> file with both R</a:t>
            </a:r>
            <a:r>
              <a:rPr lang="en-SG" sz="2800" i="0" u="none" strike="noStrike" dirty="0" smtClean="0">
                <a:latin typeface="+mj-lt"/>
              </a:rPr>
              <a:t> code and text</a:t>
            </a:r>
            <a:endParaRPr lang="en-SG" sz="2800" dirty="0">
              <a:latin typeface="+mj-lt"/>
            </a:endParaRPr>
          </a:p>
        </p:txBody>
      </p:sp>
      <p:sp>
        <p:nvSpPr>
          <p:cNvPr id="25" name="Rectangle 24"/>
          <p:cNvSpPr/>
          <p:nvPr/>
        </p:nvSpPr>
        <p:spPr>
          <a:xfrm>
            <a:off x="279603" y="3309341"/>
            <a:ext cx="2119723" cy="2923877"/>
          </a:xfrm>
          <a:prstGeom prst="rect">
            <a:avLst/>
          </a:prstGeom>
        </p:spPr>
        <p:txBody>
          <a:bodyPr wrap="square">
            <a:spAutoFit/>
          </a:bodyPr>
          <a:lstStyle/>
          <a:p>
            <a:pPr algn="ctr"/>
            <a:r>
              <a:rPr lang="en-US" sz="2400" dirty="0" smtClean="0">
                <a:latin typeface="+mj-lt"/>
              </a:rPr>
              <a:t>This button or command: </a:t>
            </a:r>
          </a:p>
          <a:p>
            <a:pPr algn="ctr"/>
            <a:endParaRPr lang="en-US" sz="2400" dirty="0">
              <a:latin typeface="+mj-lt"/>
            </a:endParaRPr>
          </a:p>
          <a:p>
            <a:pPr algn="ctr"/>
            <a:endParaRPr lang="en-US" sz="2400" dirty="0" smtClean="0">
              <a:latin typeface="+mj-lt"/>
            </a:endParaRPr>
          </a:p>
          <a:p>
            <a:pPr algn="ctr"/>
            <a:r>
              <a:rPr lang="en-US" sz="2400" dirty="0" smtClean="0">
                <a:latin typeface="+mj-lt"/>
              </a:rPr>
              <a:t>executes all R code</a:t>
            </a:r>
          </a:p>
          <a:p>
            <a:pPr algn="ctr"/>
            <a:r>
              <a:rPr lang="en-US" sz="2000" dirty="0" smtClean="0">
                <a:latin typeface="+mj-lt"/>
              </a:rPr>
              <a:t>(output shown in console)</a:t>
            </a:r>
            <a:endParaRPr lang="en-SG" sz="2800" dirty="0">
              <a:latin typeface="+mj-lt"/>
            </a:endParaRPr>
          </a:p>
        </p:txBody>
      </p:sp>
      <p:pic>
        <p:nvPicPr>
          <p:cNvPr id="26" name="Picture 25"/>
          <p:cNvPicPr>
            <a:picLocks noChangeAspect="1"/>
          </p:cNvPicPr>
          <p:nvPr/>
        </p:nvPicPr>
        <p:blipFill>
          <a:blip r:embed="rId4"/>
          <a:stretch>
            <a:fillRect/>
          </a:stretch>
        </p:blipFill>
        <p:spPr>
          <a:xfrm>
            <a:off x="534705" y="4154606"/>
            <a:ext cx="1473848" cy="547969"/>
          </a:xfrm>
          <a:prstGeom prst="rect">
            <a:avLst/>
          </a:prstGeom>
        </p:spPr>
      </p:pic>
      <p:sp>
        <p:nvSpPr>
          <p:cNvPr id="30" name="Rectangle 29"/>
          <p:cNvSpPr/>
          <p:nvPr/>
        </p:nvSpPr>
        <p:spPr>
          <a:xfrm>
            <a:off x="8166733" y="657157"/>
            <a:ext cx="4446954" cy="1969770"/>
          </a:xfrm>
          <a:prstGeom prst="rect">
            <a:avLst/>
          </a:prstGeom>
        </p:spPr>
        <p:txBody>
          <a:bodyPr wrap="square">
            <a:spAutoFit/>
          </a:bodyPr>
          <a:lstStyle/>
          <a:p>
            <a:pPr algn="ctr"/>
            <a:r>
              <a:rPr lang="en-US" sz="2400" dirty="0" smtClean="0">
                <a:latin typeface="+mj-lt"/>
              </a:rPr>
              <a:t> This button or command:</a:t>
            </a:r>
          </a:p>
          <a:p>
            <a:pPr algn="ctr"/>
            <a:endParaRPr lang="en-US" sz="400" dirty="0" smtClean="0">
              <a:latin typeface="+mj-lt"/>
            </a:endParaRPr>
          </a:p>
          <a:p>
            <a:pPr algn="ctr"/>
            <a:endParaRPr lang="en-US" sz="2400" dirty="0">
              <a:latin typeface="+mj-lt"/>
            </a:endParaRPr>
          </a:p>
          <a:p>
            <a:pPr algn="ctr"/>
            <a:r>
              <a:rPr lang="en-US" sz="2400" dirty="0" smtClean="0">
                <a:latin typeface="+mj-lt"/>
              </a:rPr>
              <a:t>renders formatted document </a:t>
            </a:r>
          </a:p>
          <a:p>
            <a:pPr algn="ctr"/>
            <a:r>
              <a:rPr lang="en-US" sz="2400" dirty="0" smtClean="0">
                <a:latin typeface="+mj-lt"/>
              </a:rPr>
              <a:t>with executed code and text </a:t>
            </a:r>
          </a:p>
          <a:p>
            <a:pPr algn="ctr"/>
            <a:r>
              <a:rPr lang="en-US" sz="2000" dirty="0" smtClean="0">
                <a:latin typeface="+mj-lt"/>
              </a:rPr>
              <a:t>(.md, .pdf, .doc </a:t>
            </a:r>
            <a:r>
              <a:rPr lang="en-US" sz="2000" dirty="0" err="1" smtClean="0">
                <a:latin typeface="+mj-lt"/>
              </a:rPr>
              <a:t>etc</a:t>
            </a:r>
            <a:r>
              <a:rPr lang="en-US" sz="2000" dirty="0" smtClean="0">
                <a:latin typeface="+mj-lt"/>
              </a:rPr>
              <a:t>)</a:t>
            </a:r>
          </a:p>
        </p:txBody>
      </p:sp>
      <p:sp>
        <p:nvSpPr>
          <p:cNvPr id="44" name="Left Brace 43"/>
          <p:cNvSpPr/>
          <p:nvPr/>
        </p:nvSpPr>
        <p:spPr>
          <a:xfrm>
            <a:off x="2992582" y="2244435"/>
            <a:ext cx="489880" cy="2643447"/>
          </a:xfrm>
          <a:prstGeom prst="leftBrace">
            <a:avLst>
              <a:gd name="adj1" fmla="val 8333"/>
              <a:gd name="adj2" fmla="val 11635"/>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pic>
        <p:nvPicPr>
          <p:cNvPr id="29" name="Picture 28"/>
          <p:cNvPicPr>
            <a:picLocks noChangeAspect="1"/>
          </p:cNvPicPr>
          <p:nvPr/>
        </p:nvPicPr>
        <p:blipFill>
          <a:blip r:embed="rId5"/>
          <a:stretch>
            <a:fillRect/>
          </a:stretch>
        </p:blipFill>
        <p:spPr>
          <a:xfrm>
            <a:off x="9925539" y="1064831"/>
            <a:ext cx="1122809" cy="443579"/>
          </a:xfrm>
          <a:prstGeom prst="rect">
            <a:avLst/>
          </a:prstGeom>
        </p:spPr>
      </p:pic>
    </p:spTree>
    <p:extLst>
      <p:ext uri="{BB962C8B-B14F-4D97-AF65-F5344CB8AC3E}">
        <p14:creationId xmlns:p14="http://schemas.microsoft.com/office/powerpoint/2010/main" val="16926492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jupyter logo"/>
          <p:cNvSpPr>
            <a:spLocks noChangeAspect="1" noChangeArrowheads="1"/>
          </p:cNvSpPr>
          <p:nvPr/>
        </p:nvSpPr>
        <p:spPr bwMode="auto">
          <a:xfrm>
            <a:off x="155575" y="-669925"/>
            <a:ext cx="1409700" cy="1409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6" name="Subtitle 5"/>
          <p:cNvSpPr>
            <a:spLocks noGrp="1"/>
          </p:cNvSpPr>
          <p:nvPr>
            <p:ph type="subTitle" idx="1"/>
          </p:nvPr>
        </p:nvSpPr>
        <p:spPr>
          <a:xfrm>
            <a:off x="395295" y="910142"/>
            <a:ext cx="8605331" cy="4679880"/>
          </a:xfrm>
        </p:spPr>
        <p:txBody>
          <a:bodyPr>
            <a:noAutofit/>
          </a:bodyPr>
          <a:lstStyle/>
          <a:p>
            <a:pPr algn="l"/>
            <a:endParaRPr lang="en-US" sz="3200" dirty="0" smtClean="0">
              <a:latin typeface="+mj-lt"/>
            </a:endParaRPr>
          </a:p>
          <a:p>
            <a:pPr marL="342900" indent="-342900" algn="l">
              <a:buFont typeface="Arial" panose="020B0604020202020204" pitchFamily="34" charset="0"/>
              <a:buChar char="•"/>
            </a:pPr>
            <a:r>
              <a:rPr lang="en-US" dirty="0" smtClean="0">
                <a:latin typeface="+mj-lt"/>
              </a:rPr>
              <a:t>What about “reproducibility”?</a:t>
            </a:r>
          </a:p>
          <a:p>
            <a:pPr marL="342900" indent="-342900" algn="l">
              <a:lnSpc>
                <a:spcPct val="150000"/>
              </a:lnSpc>
              <a:spcAft>
                <a:spcPts val="600"/>
              </a:spcAft>
              <a:buFont typeface="Arial" panose="020B0604020202020204" pitchFamily="34" charset="0"/>
              <a:buChar char="•"/>
            </a:pPr>
            <a:r>
              <a:rPr lang="en-US" dirty="0" smtClean="0">
                <a:latin typeface="+mj-lt"/>
              </a:rPr>
              <a:t>What is Markdown?</a:t>
            </a:r>
          </a:p>
          <a:p>
            <a:pPr marL="342900" indent="-342900" algn="l">
              <a:lnSpc>
                <a:spcPct val="150000"/>
              </a:lnSpc>
              <a:spcAft>
                <a:spcPts val="600"/>
              </a:spcAft>
              <a:buFont typeface="Arial" panose="020B0604020202020204" pitchFamily="34" charset="0"/>
              <a:buChar char="•"/>
            </a:pPr>
            <a:r>
              <a:rPr lang="en-US" dirty="0" smtClean="0">
                <a:latin typeface="+mj-lt"/>
              </a:rPr>
              <a:t>Hands on:</a:t>
            </a:r>
          </a:p>
          <a:p>
            <a:pPr marL="800100" lvl="1" indent="-342900" algn="l">
              <a:lnSpc>
                <a:spcPct val="150000"/>
              </a:lnSpc>
              <a:spcAft>
                <a:spcPts val="600"/>
              </a:spcAft>
              <a:buFont typeface="Arial" panose="020B0604020202020204" pitchFamily="34" charset="0"/>
              <a:buChar char="•"/>
            </a:pPr>
            <a:r>
              <a:rPr lang="en-US" dirty="0" smtClean="0">
                <a:latin typeface="+mj-lt"/>
              </a:rPr>
              <a:t>Create an </a:t>
            </a:r>
            <a:r>
              <a:rPr lang="en-US" dirty="0" err="1" smtClean="0">
                <a:latin typeface="+mj-lt"/>
              </a:rPr>
              <a:t>Rmarkdown</a:t>
            </a:r>
            <a:r>
              <a:rPr lang="en-US" dirty="0" smtClean="0">
                <a:latin typeface="+mj-lt"/>
              </a:rPr>
              <a:t> document and “knit” it</a:t>
            </a:r>
          </a:p>
          <a:p>
            <a:pPr marL="800100" lvl="1" indent="-342900" algn="l">
              <a:lnSpc>
                <a:spcPct val="150000"/>
              </a:lnSpc>
              <a:spcAft>
                <a:spcPts val="600"/>
              </a:spcAft>
              <a:buFont typeface="Arial" panose="020B0604020202020204" pitchFamily="34" charset="0"/>
              <a:buChar char="•"/>
            </a:pPr>
            <a:r>
              <a:rPr lang="en-US" dirty="0" smtClean="0">
                <a:latin typeface="+mj-lt"/>
              </a:rPr>
              <a:t>Working with </a:t>
            </a:r>
            <a:r>
              <a:rPr lang="en-US" dirty="0" err="1" smtClean="0">
                <a:latin typeface="+mj-lt"/>
              </a:rPr>
              <a:t>Rmarkdown</a:t>
            </a:r>
            <a:r>
              <a:rPr lang="en-US" dirty="0" smtClean="0">
                <a:latin typeface="+mj-lt"/>
              </a:rPr>
              <a:t> files and </a:t>
            </a:r>
            <a:r>
              <a:rPr lang="en-US" dirty="0" err="1" smtClean="0">
                <a:latin typeface="+mj-lt"/>
              </a:rPr>
              <a:t>git</a:t>
            </a:r>
            <a:r>
              <a:rPr lang="en-US" dirty="0" smtClean="0">
                <a:latin typeface="+mj-lt"/>
              </a:rPr>
              <a:t> + GitHub</a:t>
            </a:r>
            <a:endParaRPr lang="en-US" dirty="0" smtClean="0">
              <a:latin typeface="+mj-lt"/>
            </a:endParaRPr>
          </a:p>
          <a:p>
            <a:pPr marL="342900" indent="-342900" algn="l">
              <a:buFont typeface="Arial" panose="020B0604020202020204" pitchFamily="34" charset="0"/>
              <a:buChar char="•"/>
            </a:pPr>
            <a:r>
              <a:rPr lang="en-US" dirty="0" smtClean="0">
                <a:latin typeface="+mj-lt"/>
              </a:rPr>
              <a:t>(As time allows) examples of other document types</a:t>
            </a:r>
          </a:p>
          <a:p>
            <a:pPr marL="800100" lvl="1" indent="-342900" algn="l">
              <a:buFont typeface="Arial" panose="020B0604020202020204" pitchFamily="34" charset="0"/>
              <a:buChar char="•"/>
            </a:pPr>
            <a:r>
              <a:rPr lang="en-US" dirty="0" smtClean="0">
                <a:latin typeface="+mj-lt"/>
              </a:rPr>
              <a:t>Journal article </a:t>
            </a:r>
            <a:r>
              <a:rPr lang="en-US" dirty="0" smtClean="0">
                <a:latin typeface="+mj-lt"/>
              </a:rPr>
              <a:t>templates (eg with “</a:t>
            </a:r>
            <a:r>
              <a:rPr lang="en-US" dirty="0" err="1" smtClean="0">
                <a:latin typeface="+mj-lt"/>
              </a:rPr>
              <a:t>rticles</a:t>
            </a:r>
            <a:r>
              <a:rPr lang="en-US" dirty="0" smtClean="0">
                <a:latin typeface="+mj-lt"/>
              </a:rPr>
              <a:t>” package</a:t>
            </a:r>
            <a:r>
              <a:rPr lang="en-US" dirty="0" smtClean="0">
                <a:latin typeface="+mj-lt"/>
              </a:rPr>
              <a:t>)</a:t>
            </a:r>
            <a:endParaRPr lang="en-US" dirty="0" smtClean="0">
              <a:latin typeface="+mj-lt"/>
            </a:endParaRPr>
          </a:p>
          <a:p>
            <a:pPr marL="800100" lvl="1" indent="-342900" algn="l">
              <a:buFont typeface="Arial" panose="020B0604020202020204" pitchFamily="34" charset="0"/>
              <a:buChar char="•"/>
            </a:pPr>
            <a:r>
              <a:rPr lang="en-US" dirty="0" err="1" smtClean="0">
                <a:latin typeface="+mj-lt"/>
              </a:rPr>
              <a:t>Bookdown</a:t>
            </a:r>
            <a:endParaRPr lang="en-US" dirty="0" smtClean="0">
              <a:latin typeface="+mj-lt"/>
            </a:endParaRPr>
          </a:p>
          <a:p>
            <a:pPr marL="800100" lvl="1" indent="-342900" algn="l">
              <a:buFont typeface="Arial" panose="020B0604020202020204" pitchFamily="34" charset="0"/>
              <a:buChar char="•"/>
            </a:pPr>
            <a:r>
              <a:rPr lang="en-US" dirty="0" err="1" smtClean="0">
                <a:latin typeface="+mj-lt"/>
              </a:rPr>
              <a:t>Blogdown</a:t>
            </a:r>
            <a:endParaRPr lang="en-US" dirty="0">
              <a:latin typeface="+mj-lt"/>
            </a:endParaRPr>
          </a:p>
          <a:p>
            <a:pPr algn="l"/>
            <a:endParaRPr lang="en-US" dirty="0">
              <a:latin typeface="+mj-lt"/>
            </a:endParaRPr>
          </a:p>
          <a:p>
            <a:pPr algn="l"/>
            <a:endParaRPr lang="en-US" dirty="0" smtClean="0">
              <a:latin typeface="+mj-lt"/>
            </a:endParaRPr>
          </a:p>
          <a:p>
            <a:pPr algn="l"/>
            <a:endParaRPr lang="en-SG" dirty="0"/>
          </a:p>
        </p:txBody>
      </p:sp>
      <p:sp>
        <p:nvSpPr>
          <p:cNvPr id="14" name="Subtitle 5"/>
          <p:cNvSpPr txBox="1">
            <a:spLocks/>
          </p:cNvSpPr>
          <p:nvPr/>
        </p:nvSpPr>
        <p:spPr>
          <a:xfrm>
            <a:off x="6363493" y="3050956"/>
            <a:ext cx="10619046" cy="467988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smtClean="0">
              <a:latin typeface="+mj-lt"/>
            </a:endParaRPr>
          </a:p>
          <a:p>
            <a:pPr algn="l"/>
            <a:endParaRPr lang="en-US" dirty="0" smtClean="0">
              <a:latin typeface="+mj-lt"/>
            </a:endParaRPr>
          </a:p>
          <a:p>
            <a:pPr algn="l"/>
            <a:endParaRPr lang="en-US" dirty="0" smtClean="0">
              <a:latin typeface="+mj-lt"/>
            </a:endParaRPr>
          </a:p>
          <a:p>
            <a:pPr algn="l"/>
            <a:endParaRPr lang="en-SG" dirty="0"/>
          </a:p>
        </p:txBody>
      </p:sp>
      <p:sp>
        <p:nvSpPr>
          <p:cNvPr id="7" name="Subtitle 5"/>
          <p:cNvSpPr txBox="1">
            <a:spLocks/>
          </p:cNvSpPr>
          <p:nvPr/>
        </p:nvSpPr>
        <p:spPr>
          <a:xfrm>
            <a:off x="395295" y="294309"/>
            <a:ext cx="5332880" cy="70391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200" b="1" dirty="0" smtClean="0">
                <a:latin typeface="+mj-lt"/>
              </a:rPr>
              <a:t>Learning objectives</a:t>
            </a:r>
            <a:endParaRPr lang="en-US" b="1" dirty="0" smtClean="0">
              <a:latin typeface="+mj-lt"/>
            </a:endParaRPr>
          </a:p>
          <a:p>
            <a:pPr algn="l"/>
            <a:endParaRPr lang="en-US" b="1" dirty="0" smtClean="0">
              <a:latin typeface="+mj-lt"/>
            </a:endParaRPr>
          </a:p>
          <a:p>
            <a:pPr algn="l"/>
            <a:endParaRPr lang="en-US" b="1" dirty="0">
              <a:latin typeface="+mj-lt"/>
            </a:endParaRPr>
          </a:p>
          <a:p>
            <a:pPr algn="l"/>
            <a:endParaRPr lang="en-US" b="1" dirty="0">
              <a:latin typeface="+mj-lt"/>
            </a:endParaRPr>
          </a:p>
          <a:p>
            <a:pPr algn="l"/>
            <a:endParaRPr lang="en-SG" b="1" dirty="0">
              <a:latin typeface="+mj-lt"/>
            </a:endParaRPr>
          </a:p>
        </p:txBody>
      </p:sp>
      <p:grpSp>
        <p:nvGrpSpPr>
          <p:cNvPr id="8" name="Group 7"/>
          <p:cNvGrpSpPr/>
          <p:nvPr/>
        </p:nvGrpSpPr>
        <p:grpSpPr>
          <a:xfrm>
            <a:off x="8745601" y="453124"/>
            <a:ext cx="2873784" cy="3334318"/>
            <a:chOff x="9603842" y="3707854"/>
            <a:chExt cx="1832920" cy="2119233"/>
          </a:xfrm>
        </p:grpSpPr>
        <p:pic>
          <p:nvPicPr>
            <p:cNvPr id="9" name="Picture 8"/>
            <p:cNvPicPr>
              <a:picLocks noChangeAspect="1"/>
            </p:cNvPicPr>
            <p:nvPr/>
          </p:nvPicPr>
          <p:blipFill>
            <a:blip r:embed="rId3"/>
            <a:stretch>
              <a:fillRect/>
            </a:stretch>
          </p:blipFill>
          <p:spPr>
            <a:xfrm>
              <a:off x="9603842" y="3707854"/>
              <a:ext cx="1195422" cy="1261834"/>
            </a:xfrm>
            <a:prstGeom prst="rect">
              <a:avLst/>
            </a:prstGeom>
          </p:spPr>
        </p:pic>
        <p:pic>
          <p:nvPicPr>
            <p:cNvPr id="10" name="Picture 9"/>
            <p:cNvPicPr>
              <a:picLocks noChangeAspect="1"/>
            </p:cNvPicPr>
            <p:nvPr/>
          </p:nvPicPr>
          <p:blipFill>
            <a:blip r:embed="rId4"/>
            <a:stretch>
              <a:fillRect/>
            </a:stretch>
          </p:blipFill>
          <p:spPr>
            <a:xfrm>
              <a:off x="10161765" y="4504363"/>
              <a:ext cx="1274997" cy="1322724"/>
            </a:xfrm>
            <a:prstGeom prst="rect">
              <a:avLst/>
            </a:prstGeom>
          </p:spPr>
        </p:pic>
      </p:grpSp>
    </p:spTree>
    <p:extLst>
      <p:ext uri="{BB962C8B-B14F-4D97-AF65-F5344CB8AC3E}">
        <p14:creationId xmlns:p14="http://schemas.microsoft.com/office/powerpoint/2010/main" val="33649662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jupyter logo"/>
          <p:cNvSpPr>
            <a:spLocks noChangeAspect="1" noChangeArrowheads="1"/>
          </p:cNvSpPr>
          <p:nvPr/>
        </p:nvSpPr>
        <p:spPr bwMode="auto">
          <a:xfrm>
            <a:off x="155575" y="-669925"/>
            <a:ext cx="1409700" cy="1409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6" name="Subtitle 5"/>
          <p:cNvSpPr>
            <a:spLocks noGrp="1"/>
          </p:cNvSpPr>
          <p:nvPr>
            <p:ph type="subTitle" idx="1"/>
          </p:nvPr>
        </p:nvSpPr>
        <p:spPr>
          <a:xfrm>
            <a:off x="155575" y="135477"/>
            <a:ext cx="11881254" cy="781397"/>
          </a:xfrm>
        </p:spPr>
        <p:txBody>
          <a:bodyPr>
            <a:noAutofit/>
          </a:bodyPr>
          <a:lstStyle/>
          <a:p>
            <a:pPr algn="l"/>
            <a:r>
              <a:rPr lang="en-US" sz="3200" dirty="0" smtClean="0">
                <a:latin typeface="+mj-lt"/>
              </a:rPr>
              <a:t>R Markdown documents – key features</a:t>
            </a:r>
            <a:endParaRPr lang="en-US" sz="3200" dirty="0">
              <a:latin typeface="+mj-lt"/>
            </a:endParaRPr>
          </a:p>
        </p:txBody>
      </p:sp>
      <p:pic>
        <p:nvPicPr>
          <p:cNvPr id="4" name="Picture 3"/>
          <p:cNvPicPr>
            <a:picLocks noChangeAspect="1"/>
          </p:cNvPicPr>
          <p:nvPr/>
        </p:nvPicPr>
        <p:blipFill>
          <a:blip r:embed="rId3"/>
          <a:stretch>
            <a:fillRect/>
          </a:stretch>
        </p:blipFill>
        <p:spPr>
          <a:xfrm>
            <a:off x="3682922" y="802441"/>
            <a:ext cx="6236260" cy="4387174"/>
          </a:xfrm>
          <a:prstGeom prst="rect">
            <a:avLst/>
          </a:prstGeom>
          <a:ln>
            <a:solidFill>
              <a:schemeClr val="bg1">
                <a:lumMod val="50000"/>
              </a:schemeClr>
            </a:solidFill>
          </a:ln>
        </p:spPr>
      </p:pic>
      <p:sp>
        <p:nvSpPr>
          <p:cNvPr id="2" name="TextBox 1"/>
          <p:cNvSpPr txBox="1"/>
          <p:nvPr/>
        </p:nvSpPr>
        <p:spPr>
          <a:xfrm>
            <a:off x="155575" y="832921"/>
            <a:ext cx="3390265" cy="1600438"/>
          </a:xfrm>
          <a:prstGeom prst="rect">
            <a:avLst/>
          </a:prstGeom>
          <a:solidFill>
            <a:schemeClr val="accent1">
              <a:lumMod val="20000"/>
              <a:lumOff val="80000"/>
            </a:schemeClr>
          </a:solidFill>
        </p:spPr>
        <p:txBody>
          <a:bodyPr wrap="square" rtlCol="0">
            <a:spAutoFit/>
          </a:bodyPr>
          <a:lstStyle/>
          <a:p>
            <a:r>
              <a:rPr lang="en-US" b="1" dirty="0" smtClean="0">
                <a:latin typeface="+mj-lt"/>
              </a:rPr>
              <a:t>History</a:t>
            </a:r>
            <a:endParaRPr lang="en-US" sz="2000" b="1" dirty="0" smtClean="0">
              <a:latin typeface="+mj-lt"/>
            </a:endParaRPr>
          </a:p>
          <a:p>
            <a:r>
              <a:rPr lang="en-US" sz="2000" dirty="0" err="1">
                <a:latin typeface="+mj-lt"/>
              </a:rPr>
              <a:t>Rstudio</a:t>
            </a:r>
            <a:r>
              <a:rPr lang="en-US" sz="2000" dirty="0">
                <a:latin typeface="+mj-lt"/>
              </a:rPr>
              <a:t> ~ </a:t>
            </a:r>
            <a:r>
              <a:rPr lang="en-US" sz="2000" dirty="0" smtClean="0">
                <a:latin typeface="+mj-lt"/>
              </a:rPr>
              <a:t>2011</a:t>
            </a:r>
          </a:p>
          <a:p>
            <a:r>
              <a:rPr lang="en-US" sz="2000" dirty="0" err="1">
                <a:latin typeface="+mj-lt"/>
              </a:rPr>
              <a:t>k</a:t>
            </a:r>
            <a:r>
              <a:rPr lang="en-US" sz="2000" dirty="0" err="1" smtClean="0">
                <a:latin typeface="+mj-lt"/>
              </a:rPr>
              <a:t>nitr</a:t>
            </a:r>
            <a:r>
              <a:rPr lang="en-US" sz="2000" dirty="0" smtClean="0">
                <a:latin typeface="+mj-lt"/>
              </a:rPr>
              <a:t>  ~ 2012</a:t>
            </a:r>
          </a:p>
          <a:p>
            <a:r>
              <a:rPr lang="en-US" sz="2000" dirty="0">
                <a:latin typeface="+mj-lt"/>
              </a:rPr>
              <a:t>Markdown </a:t>
            </a:r>
            <a:r>
              <a:rPr lang="en-US" sz="2000" dirty="0" smtClean="0">
                <a:latin typeface="+mj-lt"/>
              </a:rPr>
              <a:t>rendering  </a:t>
            </a:r>
            <a:r>
              <a:rPr lang="en-US" sz="2000" dirty="0">
                <a:latin typeface="+mj-lt"/>
              </a:rPr>
              <a:t>~ </a:t>
            </a:r>
            <a:r>
              <a:rPr lang="en-US" sz="2000" dirty="0" smtClean="0">
                <a:latin typeface="+mj-lt"/>
              </a:rPr>
              <a:t>2013</a:t>
            </a:r>
          </a:p>
          <a:p>
            <a:r>
              <a:rPr lang="en-US" sz="2000" dirty="0" smtClean="0">
                <a:latin typeface="+mj-lt"/>
              </a:rPr>
              <a:t>R Notebook ~ 2016</a:t>
            </a:r>
          </a:p>
        </p:txBody>
      </p:sp>
      <p:pic>
        <p:nvPicPr>
          <p:cNvPr id="10" name="Picture 9"/>
          <p:cNvPicPr>
            <a:picLocks noChangeAspect="1"/>
          </p:cNvPicPr>
          <p:nvPr/>
        </p:nvPicPr>
        <p:blipFill>
          <a:blip r:embed="rId4"/>
          <a:stretch>
            <a:fillRect/>
          </a:stretch>
        </p:blipFill>
        <p:spPr>
          <a:xfrm>
            <a:off x="8535859" y="2120034"/>
            <a:ext cx="4303610" cy="4852035"/>
          </a:xfrm>
          <a:prstGeom prst="rect">
            <a:avLst/>
          </a:prstGeom>
          <a:ln>
            <a:solidFill>
              <a:schemeClr val="bg1">
                <a:lumMod val="50000"/>
              </a:schemeClr>
            </a:solidFill>
          </a:ln>
        </p:spPr>
      </p:pic>
      <p:cxnSp>
        <p:nvCxnSpPr>
          <p:cNvPr id="13" name="Straight Arrow Connector 12"/>
          <p:cNvCxnSpPr/>
          <p:nvPr/>
        </p:nvCxnSpPr>
        <p:spPr>
          <a:xfrm flipV="1">
            <a:off x="2850204" y="2503129"/>
            <a:ext cx="1233230" cy="350077"/>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28825" y="4285339"/>
            <a:ext cx="3205938" cy="707886"/>
          </a:xfrm>
          <a:prstGeom prst="rect">
            <a:avLst/>
          </a:prstGeom>
        </p:spPr>
        <p:txBody>
          <a:bodyPr wrap="square">
            <a:spAutoFit/>
          </a:bodyPr>
          <a:lstStyle/>
          <a:p>
            <a:pPr algn="ctr"/>
            <a:r>
              <a:rPr lang="en-US" sz="2000" dirty="0" smtClean="0">
                <a:latin typeface="+mj-lt"/>
              </a:rPr>
              <a:t>Code can be executed in-line (above) or in console (below)</a:t>
            </a:r>
          </a:p>
        </p:txBody>
      </p:sp>
      <p:cxnSp>
        <p:nvCxnSpPr>
          <p:cNvPr id="16" name="Straight Arrow Connector 15"/>
          <p:cNvCxnSpPr/>
          <p:nvPr/>
        </p:nvCxnSpPr>
        <p:spPr>
          <a:xfrm flipV="1">
            <a:off x="7189312" y="4439572"/>
            <a:ext cx="767648" cy="1134377"/>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9018504" y="623454"/>
            <a:ext cx="1137173" cy="681897"/>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7694579" y="5642044"/>
            <a:ext cx="982493" cy="299452"/>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3156211" y="4285340"/>
            <a:ext cx="676487" cy="154121"/>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10017575" y="385832"/>
            <a:ext cx="2319598" cy="954107"/>
          </a:xfrm>
          <a:prstGeom prst="rect">
            <a:avLst/>
          </a:prstGeom>
        </p:spPr>
        <p:txBody>
          <a:bodyPr wrap="square">
            <a:spAutoFit/>
          </a:bodyPr>
          <a:lstStyle/>
          <a:p>
            <a:pPr algn="ctr"/>
            <a:r>
              <a:rPr lang="en-US" sz="2000" dirty="0" smtClean="0">
                <a:latin typeface="+mj-lt"/>
              </a:rPr>
              <a:t>Version control </a:t>
            </a:r>
          </a:p>
          <a:p>
            <a:pPr algn="ctr"/>
            <a:r>
              <a:rPr lang="en-US" sz="2000" dirty="0" smtClean="0">
                <a:latin typeface="+mj-lt"/>
              </a:rPr>
              <a:t>tracker </a:t>
            </a:r>
          </a:p>
          <a:p>
            <a:pPr algn="ctr"/>
            <a:r>
              <a:rPr lang="en-US" sz="1600" dirty="0" smtClean="0">
                <a:latin typeface="+mj-lt"/>
              </a:rPr>
              <a:t>See </a:t>
            </a:r>
            <a:r>
              <a:rPr lang="en-US" sz="1600" dirty="0" smtClean="0">
                <a:latin typeface="+mj-lt"/>
                <a:hlinkClick r:id="rId5"/>
              </a:rPr>
              <a:t>happygitwithr</a:t>
            </a:r>
            <a:endParaRPr lang="en-US" sz="1600" dirty="0" smtClean="0">
              <a:latin typeface="+mj-lt"/>
            </a:endParaRPr>
          </a:p>
        </p:txBody>
      </p:sp>
      <p:sp>
        <p:nvSpPr>
          <p:cNvPr id="29" name="Rectangle 28"/>
          <p:cNvSpPr/>
          <p:nvPr/>
        </p:nvSpPr>
        <p:spPr>
          <a:xfrm>
            <a:off x="513544" y="2693481"/>
            <a:ext cx="2336660" cy="1015663"/>
          </a:xfrm>
          <a:prstGeom prst="rect">
            <a:avLst/>
          </a:prstGeom>
        </p:spPr>
        <p:txBody>
          <a:bodyPr wrap="square">
            <a:spAutoFit/>
          </a:bodyPr>
          <a:lstStyle/>
          <a:p>
            <a:pPr algn="ctr"/>
            <a:r>
              <a:rPr lang="en-US" sz="2000" dirty="0" smtClean="0">
                <a:latin typeface="+mj-lt"/>
              </a:rPr>
              <a:t>R Markdown (.</a:t>
            </a:r>
            <a:r>
              <a:rPr lang="en-US" sz="2000" dirty="0" err="1" smtClean="0">
                <a:latin typeface="+mj-lt"/>
              </a:rPr>
              <a:t>Rmd</a:t>
            </a:r>
            <a:r>
              <a:rPr lang="en-US" sz="2000" dirty="0" smtClean="0">
                <a:latin typeface="+mj-lt"/>
              </a:rPr>
              <a:t>) document mixing code and text</a:t>
            </a:r>
          </a:p>
        </p:txBody>
      </p:sp>
      <p:sp>
        <p:nvSpPr>
          <p:cNvPr id="30" name="Rectangle 29"/>
          <p:cNvSpPr/>
          <p:nvPr/>
        </p:nvSpPr>
        <p:spPr>
          <a:xfrm>
            <a:off x="1478043" y="5369885"/>
            <a:ext cx="5711269" cy="400110"/>
          </a:xfrm>
          <a:prstGeom prst="rect">
            <a:avLst/>
          </a:prstGeom>
        </p:spPr>
        <p:txBody>
          <a:bodyPr wrap="square">
            <a:spAutoFit/>
          </a:bodyPr>
          <a:lstStyle/>
          <a:p>
            <a:pPr algn="ctr"/>
            <a:r>
              <a:rPr lang="en-US" sz="2000" dirty="0" smtClean="0">
                <a:latin typeface="+mj-lt"/>
              </a:rPr>
              <a:t>See file explorer, help documentation, plots, packages</a:t>
            </a:r>
          </a:p>
        </p:txBody>
      </p:sp>
      <p:sp>
        <p:nvSpPr>
          <p:cNvPr id="34" name="Rectangle 33"/>
          <p:cNvSpPr/>
          <p:nvPr/>
        </p:nvSpPr>
        <p:spPr>
          <a:xfrm>
            <a:off x="1241572" y="5890534"/>
            <a:ext cx="6989904" cy="954107"/>
          </a:xfrm>
          <a:prstGeom prst="rect">
            <a:avLst/>
          </a:prstGeom>
        </p:spPr>
        <p:txBody>
          <a:bodyPr wrap="square">
            <a:spAutoFit/>
          </a:bodyPr>
          <a:lstStyle/>
          <a:p>
            <a:pPr algn="ctr"/>
            <a:r>
              <a:rPr lang="en-US" sz="2000" dirty="0" smtClean="0">
                <a:latin typeface="+mj-lt"/>
              </a:rPr>
              <a:t>Convert file to .md, .doc, .pdf, html, html notebook, slides, </a:t>
            </a:r>
          </a:p>
          <a:p>
            <a:pPr algn="ctr"/>
            <a:r>
              <a:rPr lang="en-US" sz="2000" dirty="0" smtClean="0">
                <a:latin typeface="+mj-lt"/>
              </a:rPr>
              <a:t>book, blog, dashboards, Shiny app, </a:t>
            </a:r>
            <a:r>
              <a:rPr lang="en-US" sz="2000" dirty="0" err="1" smtClean="0">
                <a:latin typeface="+mj-lt"/>
              </a:rPr>
              <a:t>etc</a:t>
            </a:r>
            <a:endParaRPr lang="en-US" sz="2000" dirty="0" smtClean="0">
              <a:latin typeface="+mj-lt"/>
            </a:endParaRPr>
          </a:p>
          <a:p>
            <a:pPr algn="ctr"/>
            <a:r>
              <a:rPr lang="en-US" sz="1600" dirty="0">
                <a:latin typeface="+mj-lt"/>
              </a:rPr>
              <a:t>See R Markdown </a:t>
            </a:r>
            <a:r>
              <a:rPr lang="en-US" sz="1600" dirty="0">
                <a:latin typeface="+mj-lt"/>
                <a:hlinkClick r:id="rId6"/>
              </a:rPr>
              <a:t>output formats </a:t>
            </a:r>
            <a:endParaRPr lang="en-US" sz="1600" dirty="0">
              <a:latin typeface="+mj-lt"/>
            </a:endParaRPr>
          </a:p>
        </p:txBody>
      </p:sp>
    </p:spTree>
    <p:extLst>
      <p:ext uri="{BB962C8B-B14F-4D97-AF65-F5344CB8AC3E}">
        <p14:creationId xmlns:p14="http://schemas.microsoft.com/office/powerpoint/2010/main" val="4983365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jupyter logo"/>
          <p:cNvSpPr>
            <a:spLocks noChangeAspect="1" noChangeArrowheads="1"/>
          </p:cNvSpPr>
          <p:nvPr/>
        </p:nvSpPr>
        <p:spPr bwMode="auto">
          <a:xfrm>
            <a:off x="155575" y="-669925"/>
            <a:ext cx="1409700" cy="1409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6" name="Subtitle 5"/>
          <p:cNvSpPr>
            <a:spLocks noGrp="1"/>
          </p:cNvSpPr>
          <p:nvPr>
            <p:ph type="subTitle" idx="1"/>
          </p:nvPr>
        </p:nvSpPr>
        <p:spPr>
          <a:xfrm>
            <a:off x="155575" y="232756"/>
            <a:ext cx="11881254" cy="781397"/>
          </a:xfrm>
        </p:spPr>
        <p:txBody>
          <a:bodyPr>
            <a:noAutofit/>
          </a:bodyPr>
          <a:lstStyle/>
          <a:p>
            <a:pPr algn="l"/>
            <a:r>
              <a:rPr lang="en-US" sz="3200" dirty="0" smtClean="0">
                <a:latin typeface="+mj-lt"/>
              </a:rPr>
              <a:t>R demos! </a:t>
            </a:r>
            <a:endParaRPr lang="en-US" sz="3200" dirty="0">
              <a:latin typeface="+mj-lt"/>
            </a:endParaRPr>
          </a:p>
        </p:txBody>
      </p:sp>
      <p:sp>
        <p:nvSpPr>
          <p:cNvPr id="3" name="Rectangle 2"/>
          <p:cNvSpPr/>
          <p:nvPr/>
        </p:nvSpPr>
        <p:spPr>
          <a:xfrm>
            <a:off x="12940146" y="6015289"/>
            <a:ext cx="6096000" cy="646331"/>
          </a:xfrm>
          <a:prstGeom prst="rect">
            <a:avLst/>
          </a:prstGeom>
        </p:spPr>
        <p:txBody>
          <a:bodyPr>
            <a:spAutoFit/>
          </a:bodyPr>
          <a:lstStyle/>
          <a:p>
            <a:r>
              <a:rPr lang="en-SG" dirty="0" smtClean="0"/>
              <a:t>https://www.coursera.org/learn/reproducible-research/lecture/oM6Xq/scripting-your-analysis</a:t>
            </a:r>
            <a:endParaRPr lang="en-SG" dirty="0"/>
          </a:p>
        </p:txBody>
      </p:sp>
      <p:sp>
        <p:nvSpPr>
          <p:cNvPr id="2" name="TextBox 1"/>
          <p:cNvSpPr txBox="1"/>
          <p:nvPr/>
        </p:nvSpPr>
        <p:spPr>
          <a:xfrm>
            <a:off x="285008" y="1173282"/>
            <a:ext cx="8702703" cy="4770537"/>
          </a:xfrm>
          <a:prstGeom prst="rect">
            <a:avLst/>
          </a:prstGeom>
          <a:noFill/>
        </p:spPr>
        <p:txBody>
          <a:bodyPr wrap="none" rtlCol="0">
            <a:spAutoFit/>
          </a:bodyPr>
          <a:lstStyle/>
          <a:p>
            <a:r>
              <a:rPr lang="en-US" sz="2800" dirty="0" smtClean="0"/>
              <a:t>Learning objectives: </a:t>
            </a:r>
          </a:p>
          <a:p>
            <a:endParaRPr lang="en-US" sz="1200" dirty="0"/>
          </a:p>
          <a:p>
            <a:r>
              <a:rPr lang="en-US" sz="2800" dirty="0" smtClean="0"/>
              <a:t>1. </a:t>
            </a:r>
          </a:p>
          <a:p>
            <a:pPr marL="457200" indent="-457200">
              <a:buFont typeface="Arial" panose="020B0604020202020204" pitchFamily="34" charset="0"/>
              <a:buChar char="•"/>
            </a:pPr>
            <a:r>
              <a:rPr lang="en-US" sz="2800" dirty="0" smtClean="0"/>
              <a:t>How to create a new R Markdown document in </a:t>
            </a:r>
            <a:r>
              <a:rPr lang="en-US" sz="2800" dirty="0" err="1" smtClean="0"/>
              <a:t>Rstudio</a:t>
            </a:r>
            <a:endParaRPr lang="en-US" sz="2800" dirty="0" smtClean="0"/>
          </a:p>
          <a:p>
            <a:pPr marL="457200" indent="-457200">
              <a:buFont typeface="Arial" panose="020B0604020202020204" pitchFamily="34" charset="0"/>
              <a:buChar char="•"/>
            </a:pPr>
            <a:r>
              <a:rPr lang="en-US" sz="2800" dirty="0" smtClean="0"/>
              <a:t>Make edits</a:t>
            </a:r>
          </a:p>
          <a:p>
            <a:pPr marL="457200" indent="-457200">
              <a:buFont typeface="Arial" panose="020B0604020202020204" pitchFamily="34" charset="0"/>
              <a:buChar char="•"/>
            </a:pPr>
            <a:r>
              <a:rPr lang="en-US" sz="2800" dirty="0" smtClean="0"/>
              <a:t>Knit it</a:t>
            </a:r>
          </a:p>
          <a:p>
            <a:pPr marL="457200" indent="-457200">
              <a:buFont typeface="Arial" panose="020B0604020202020204" pitchFamily="34" charset="0"/>
              <a:buChar char="•"/>
            </a:pPr>
            <a:r>
              <a:rPr lang="en-US" sz="2800" dirty="0" smtClean="0"/>
              <a:t>Share it somewhere</a:t>
            </a:r>
          </a:p>
          <a:p>
            <a:pPr marL="457200" indent="-457200">
              <a:buFont typeface="Arial" panose="020B0604020202020204" pitchFamily="34" charset="0"/>
              <a:buChar char="•"/>
            </a:pPr>
            <a:r>
              <a:rPr lang="en-US" sz="2800" dirty="0" smtClean="0"/>
              <a:t>Have someone else download and run it </a:t>
            </a:r>
            <a:endParaRPr lang="en-US" sz="2800" dirty="0" smtClean="0">
              <a:sym typeface="Wingdings" panose="05000000000000000000" pitchFamily="2" charset="2"/>
            </a:endParaRPr>
          </a:p>
          <a:p>
            <a:pPr marL="285750" indent="-285750">
              <a:buFontTx/>
              <a:buChar char="-"/>
            </a:pPr>
            <a:endParaRPr lang="en-US" sz="2800" dirty="0">
              <a:sym typeface="Wingdings" panose="05000000000000000000" pitchFamily="2" charset="2"/>
            </a:endParaRPr>
          </a:p>
          <a:p>
            <a:r>
              <a:rPr lang="en-US" sz="2800" dirty="0" smtClean="0">
                <a:sym typeface="Wingdings" panose="05000000000000000000" pitchFamily="2" charset="2"/>
              </a:rPr>
              <a:t>2. </a:t>
            </a:r>
          </a:p>
          <a:p>
            <a:pPr marL="457200" indent="-457200">
              <a:buFont typeface="Arial" panose="020B0604020202020204" pitchFamily="34" charset="0"/>
              <a:buChar char="•"/>
            </a:pPr>
            <a:r>
              <a:rPr lang="en-US" sz="2800" dirty="0" smtClean="0">
                <a:sym typeface="Wingdings" panose="05000000000000000000" pitchFamily="2" charset="2"/>
              </a:rPr>
              <a:t>Example of paper written in R Markdown</a:t>
            </a:r>
          </a:p>
          <a:p>
            <a:endParaRPr lang="en-US" sz="1200" dirty="0" smtClean="0">
              <a:sym typeface="Wingdings" panose="05000000000000000000" pitchFamily="2" charset="2"/>
            </a:endParaRPr>
          </a:p>
        </p:txBody>
      </p:sp>
      <p:sp>
        <p:nvSpPr>
          <p:cNvPr id="7" name="TextBox 6"/>
          <p:cNvSpPr txBox="1"/>
          <p:nvPr/>
        </p:nvSpPr>
        <p:spPr>
          <a:xfrm>
            <a:off x="8281381" y="3478592"/>
            <a:ext cx="3714770" cy="3170099"/>
          </a:xfrm>
          <a:prstGeom prst="rect">
            <a:avLst/>
          </a:prstGeom>
          <a:solidFill>
            <a:schemeClr val="accent1">
              <a:lumMod val="20000"/>
              <a:lumOff val="80000"/>
            </a:schemeClr>
          </a:solidFill>
        </p:spPr>
        <p:txBody>
          <a:bodyPr wrap="square" rtlCol="0">
            <a:spAutoFit/>
          </a:bodyPr>
          <a:lstStyle/>
          <a:p>
            <a:pPr>
              <a:spcBef>
                <a:spcPts val="600"/>
              </a:spcBef>
            </a:pPr>
            <a:r>
              <a:rPr lang="en-US" sz="2000" dirty="0" smtClean="0"/>
              <a:t>Limitations of R + </a:t>
            </a:r>
            <a:r>
              <a:rPr lang="en-US" sz="2000" dirty="0" err="1" smtClean="0"/>
              <a:t>RMarkdown</a:t>
            </a:r>
            <a:endParaRPr lang="en-US" sz="2000" dirty="0" smtClean="0"/>
          </a:p>
          <a:p>
            <a:pPr marL="285750" indent="-285750">
              <a:spcBef>
                <a:spcPts val="600"/>
              </a:spcBef>
              <a:buFont typeface="Arial" panose="020B0604020202020204" pitchFamily="34" charset="0"/>
              <a:buChar char="•"/>
            </a:pPr>
            <a:r>
              <a:rPr lang="en-US" sz="2000" dirty="0" smtClean="0"/>
              <a:t>Not a “general purpose programming language” </a:t>
            </a:r>
          </a:p>
          <a:p>
            <a:pPr marL="285750" indent="-285750">
              <a:spcBef>
                <a:spcPts val="600"/>
              </a:spcBef>
              <a:buFont typeface="Arial" panose="020B0604020202020204" pitchFamily="34" charset="0"/>
              <a:buChar char="•"/>
            </a:pPr>
            <a:r>
              <a:rPr lang="en-US" sz="2000" dirty="0" smtClean="0"/>
              <a:t>By default, loads entire data into memory</a:t>
            </a:r>
          </a:p>
          <a:p>
            <a:pPr marL="285750" indent="-285750">
              <a:spcBef>
                <a:spcPts val="600"/>
              </a:spcBef>
              <a:buFont typeface="Arial" panose="020B0604020202020204" pitchFamily="34" charset="0"/>
              <a:buChar char="•"/>
            </a:pPr>
            <a:r>
              <a:rPr lang="en-US" sz="2000" dirty="0" smtClean="0"/>
              <a:t>Less widely used in industry than python</a:t>
            </a:r>
          </a:p>
          <a:p>
            <a:pPr marL="285750" indent="-285750">
              <a:spcBef>
                <a:spcPts val="600"/>
              </a:spcBef>
              <a:buFont typeface="Arial" panose="020B0604020202020204" pitchFamily="34" charset="0"/>
              <a:buChar char="•"/>
            </a:pPr>
            <a:r>
              <a:rPr lang="en-US" sz="2000" dirty="0"/>
              <a:t>Possible to run </a:t>
            </a:r>
            <a:r>
              <a:rPr lang="en-US" sz="2000" dirty="0" smtClean="0"/>
              <a:t>chunks </a:t>
            </a:r>
            <a:r>
              <a:rPr lang="en-US" sz="2000" dirty="0"/>
              <a:t>out of </a:t>
            </a:r>
            <a:r>
              <a:rPr lang="en-US" sz="2000" dirty="0" smtClean="0"/>
              <a:t>order</a:t>
            </a:r>
            <a:r>
              <a:rPr lang="en-US" sz="2000" dirty="0"/>
              <a:t> </a:t>
            </a:r>
            <a:r>
              <a:rPr lang="en-US" sz="2000" dirty="0" smtClean="0"/>
              <a:t>(but can “run all”)</a:t>
            </a:r>
            <a:endParaRPr lang="en-US" sz="2000" dirty="0"/>
          </a:p>
        </p:txBody>
      </p:sp>
      <p:sp>
        <p:nvSpPr>
          <p:cNvPr id="8" name="Subtitle 5"/>
          <p:cNvSpPr txBox="1">
            <a:spLocks/>
          </p:cNvSpPr>
          <p:nvPr/>
        </p:nvSpPr>
        <p:spPr>
          <a:xfrm>
            <a:off x="0" y="-80309"/>
            <a:ext cx="12191999" cy="934640"/>
          </a:xfrm>
          <a:prstGeom prst="rect">
            <a:avLst/>
          </a:prstGeom>
          <a:solidFill>
            <a:schemeClr val="accent2">
              <a:lumMod val="40000"/>
              <a:lumOff val="60000"/>
            </a:schemeClr>
          </a:soli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200" dirty="0" smtClean="0">
              <a:latin typeface="+mj-lt"/>
            </a:endParaRPr>
          </a:p>
          <a:p>
            <a:pPr algn="l"/>
            <a:r>
              <a:rPr lang="en-US" sz="3200" dirty="0" smtClean="0">
                <a:latin typeface="+mj-lt"/>
              </a:rPr>
              <a:t>  Demo: R Markdown</a:t>
            </a:r>
            <a:endParaRPr lang="en-US" sz="3200" dirty="0">
              <a:latin typeface="+mj-lt"/>
            </a:endParaRPr>
          </a:p>
        </p:txBody>
      </p:sp>
      <p:sp>
        <p:nvSpPr>
          <p:cNvPr id="4" name="TextBox 3"/>
          <p:cNvSpPr txBox="1"/>
          <p:nvPr/>
        </p:nvSpPr>
        <p:spPr>
          <a:xfrm>
            <a:off x="393030" y="6107621"/>
            <a:ext cx="7138738" cy="400110"/>
          </a:xfrm>
          <a:prstGeom prst="rect">
            <a:avLst/>
          </a:prstGeom>
          <a:solidFill>
            <a:schemeClr val="bg1">
              <a:lumMod val="85000"/>
            </a:schemeClr>
          </a:solidFill>
        </p:spPr>
        <p:txBody>
          <a:bodyPr wrap="square" rtlCol="0">
            <a:spAutoFit/>
          </a:bodyPr>
          <a:lstStyle/>
          <a:p>
            <a:r>
              <a:rPr lang="en-US" sz="2000" i="1" dirty="0" smtClean="0">
                <a:sym typeface="Wingdings" panose="05000000000000000000" pitchFamily="2" charset="2"/>
              </a:rPr>
              <a:t>Reference to set up </a:t>
            </a:r>
            <a:r>
              <a:rPr lang="en-US" sz="2000" i="1" dirty="0" err="1" smtClean="0">
                <a:sym typeface="Wingdings" panose="05000000000000000000" pitchFamily="2" charset="2"/>
              </a:rPr>
              <a:t>git</a:t>
            </a:r>
            <a:r>
              <a:rPr lang="en-US" sz="2000" i="1" dirty="0" smtClean="0">
                <a:sym typeface="Wingdings" panose="05000000000000000000" pitchFamily="2" charset="2"/>
              </a:rPr>
              <a:t> </a:t>
            </a:r>
            <a:r>
              <a:rPr lang="en-US" sz="2000" i="1" dirty="0">
                <a:sym typeface="Wingdings" panose="05000000000000000000" pitchFamily="2" charset="2"/>
              </a:rPr>
              <a:t>w/ </a:t>
            </a:r>
            <a:r>
              <a:rPr lang="en-US" sz="2000" i="1" dirty="0" smtClean="0">
                <a:sym typeface="Wingdings" panose="05000000000000000000" pitchFamily="2" charset="2"/>
              </a:rPr>
              <a:t>R:   </a:t>
            </a:r>
            <a:r>
              <a:rPr lang="en-US" sz="2000" i="1" dirty="0" smtClean="0">
                <a:sym typeface="Wingdings" panose="05000000000000000000" pitchFamily="2" charset="2"/>
                <a:hlinkClick r:id="rId3"/>
              </a:rPr>
              <a:t>http</a:t>
            </a:r>
            <a:r>
              <a:rPr lang="en-US" sz="2000" i="1" dirty="0">
                <a:sym typeface="Wingdings" panose="05000000000000000000" pitchFamily="2" charset="2"/>
                <a:hlinkClick r:id="rId3"/>
              </a:rPr>
              <a:t>://happygitwithr.com</a:t>
            </a:r>
            <a:r>
              <a:rPr lang="en-US" sz="2000" i="1" dirty="0">
                <a:sym typeface="Wingdings" panose="05000000000000000000" pitchFamily="2" charset="2"/>
              </a:rPr>
              <a:t>     </a:t>
            </a:r>
            <a:endParaRPr lang="en-SG" sz="2000" i="1" dirty="0"/>
          </a:p>
        </p:txBody>
      </p:sp>
    </p:spTree>
    <p:extLst>
      <p:ext uri="{BB962C8B-B14F-4D97-AF65-F5344CB8AC3E}">
        <p14:creationId xmlns:p14="http://schemas.microsoft.com/office/powerpoint/2010/main" val="15364563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jupyter logo"/>
          <p:cNvSpPr>
            <a:spLocks noChangeAspect="1" noChangeArrowheads="1"/>
          </p:cNvSpPr>
          <p:nvPr/>
        </p:nvSpPr>
        <p:spPr bwMode="auto">
          <a:xfrm>
            <a:off x="155575" y="-669925"/>
            <a:ext cx="1409700" cy="1409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6" name="Subtitle 5"/>
          <p:cNvSpPr>
            <a:spLocks noGrp="1"/>
          </p:cNvSpPr>
          <p:nvPr>
            <p:ph type="subTitle" idx="1"/>
          </p:nvPr>
        </p:nvSpPr>
        <p:spPr>
          <a:xfrm>
            <a:off x="373777" y="294309"/>
            <a:ext cx="10765884" cy="560021"/>
          </a:xfrm>
        </p:spPr>
        <p:txBody>
          <a:bodyPr>
            <a:noAutofit/>
          </a:bodyPr>
          <a:lstStyle/>
          <a:p>
            <a:pPr algn="l"/>
            <a:r>
              <a:rPr lang="en-US" sz="3200" dirty="0" smtClean="0">
                <a:latin typeface="+mj-lt"/>
              </a:rPr>
              <a:t>Interactive publications</a:t>
            </a:r>
            <a:endParaRPr lang="en-US" sz="3200" dirty="0">
              <a:latin typeface="+mj-lt"/>
            </a:endParaRPr>
          </a:p>
        </p:txBody>
      </p:sp>
      <p:sp>
        <p:nvSpPr>
          <p:cNvPr id="11" name="Rectangle 10"/>
          <p:cNvSpPr/>
          <p:nvPr/>
        </p:nvSpPr>
        <p:spPr>
          <a:xfrm>
            <a:off x="442541" y="903998"/>
            <a:ext cx="2309423" cy="646331"/>
          </a:xfrm>
          <a:prstGeom prst="rect">
            <a:avLst/>
          </a:prstGeom>
        </p:spPr>
        <p:txBody>
          <a:bodyPr wrap="square">
            <a:spAutoFit/>
          </a:bodyPr>
          <a:lstStyle/>
          <a:p>
            <a:pPr algn="ctr"/>
            <a:r>
              <a:rPr lang="en-US" b="1" dirty="0" smtClean="0"/>
              <a:t>New paper</a:t>
            </a:r>
          </a:p>
          <a:p>
            <a:pPr algn="ctr"/>
            <a:r>
              <a:rPr lang="en-US" dirty="0" smtClean="0"/>
              <a:t>(open access)</a:t>
            </a:r>
          </a:p>
        </p:txBody>
      </p:sp>
      <p:sp>
        <p:nvSpPr>
          <p:cNvPr id="13" name="Rectangle 12"/>
          <p:cNvSpPr/>
          <p:nvPr/>
        </p:nvSpPr>
        <p:spPr>
          <a:xfrm>
            <a:off x="3808418" y="849276"/>
            <a:ext cx="3258636" cy="815608"/>
          </a:xfrm>
          <a:prstGeom prst="rect">
            <a:avLst/>
          </a:prstGeom>
        </p:spPr>
        <p:txBody>
          <a:bodyPr wrap="square">
            <a:spAutoFit/>
          </a:bodyPr>
          <a:lstStyle/>
          <a:p>
            <a:pPr algn="ctr"/>
            <a:r>
              <a:rPr lang="en-US" b="1" dirty="0" smtClean="0"/>
              <a:t>Corresponding “compendium” </a:t>
            </a:r>
            <a:r>
              <a:rPr lang="en-US" dirty="0" smtClean="0"/>
              <a:t>(with text, code, data)</a:t>
            </a:r>
          </a:p>
          <a:p>
            <a:pPr algn="ctr"/>
            <a:r>
              <a:rPr lang="en-US" sz="1100" b="1" dirty="0" smtClean="0"/>
              <a:t> </a:t>
            </a:r>
            <a:endParaRPr lang="en-SG" dirty="0">
              <a:latin typeface="+mj-lt"/>
            </a:endParaRPr>
          </a:p>
        </p:txBody>
      </p:sp>
      <p:sp>
        <p:nvSpPr>
          <p:cNvPr id="14" name="Rectangle 13"/>
          <p:cNvSpPr/>
          <p:nvPr/>
        </p:nvSpPr>
        <p:spPr>
          <a:xfrm>
            <a:off x="7192256" y="847498"/>
            <a:ext cx="5071463" cy="538609"/>
          </a:xfrm>
          <a:prstGeom prst="rect">
            <a:avLst/>
          </a:prstGeom>
        </p:spPr>
        <p:txBody>
          <a:bodyPr wrap="square">
            <a:spAutoFit/>
          </a:bodyPr>
          <a:lstStyle/>
          <a:p>
            <a:pPr algn="ctr"/>
            <a:r>
              <a:rPr lang="en-US" b="1" dirty="0" smtClean="0"/>
              <a:t>Interactive R Markdown notebook to explore code </a:t>
            </a:r>
          </a:p>
          <a:p>
            <a:pPr algn="ctr"/>
            <a:endParaRPr lang="en-US" sz="1100" b="1" dirty="0">
              <a:latin typeface="+mj-lt"/>
            </a:endParaRPr>
          </a:p>
        </p:txBody>
      </p:sp>
      <p:sp>
        <p:nvSpPr>
          <p:cNvPr id="16" name="Rectangle 15"/>
          <p:cNvSpPr/>
          <p:nvPr/>
        </p:nvSpPr>
        <p:spPr>
          <a:xfrm>
            <a:off x="3931452" y="5613234"/>
            <a:ext cx="3135602" cy="276999"/>
          </a:xfrm>
          <a:prstGeom prst="rect">
            <a:avLst/>
          </a:prstGeom>
        </p:spPr>
        <p:txBody>
          <a:bodyPr wrap="none">
            <a:spAutoFit/>
          </a:bodyPr>
          <a:lstStyle/>
          <a:p>
            <a:r>
              <a:rPr lang="en-SG" sz="1200" i="1" dirty="0">
                <a:solidFill>
                  <a:schemeClr val="tx1">
                    <a:lumMod val="50000"/>
                    <a:lumOff val="50000"/>
                  </a:schemeClr>
                </a:solidFill>
                <a:hlinkClick r:id="rId3"/>
              </a:rPr>
              <a:t>https://</a:t>
            </a:r>
            <a:r>
              <a:rPr lang="en-SG" sz="1200" i="1" dirty="0" smtClean="0">
                <a:solidFill>
                  <a:schemeClr val="tx1">
                    <a:lumMod val="50000"/>
                    <a:lumOff val="50000"/>
                  </a:schemeClr>
                </a:solidFill>
                <a:hlinkClick r:id="rId3"/>
              </a:rPr>
              <a:t>github.com/cboettig/noise-phenomena</a:t>
            </a:r>
            <a:r>
              <a:rPr lang="en-SG" sz="1200" i="1" dirty="0" smtClean="0">
                <a:solidFill>
                  <a:schemeClr val="tx1">
                    <a:lumMod val="50000"/>
                    <a:lumOff val="50000"/>
                  </a:schemeClr>
                </a:solidFill>
              </a:rPr>
              <a:t> </a:t>
            </a:r>
            <a:endParaRPr lang="en-SG" sz="1200" i="1" dirty="0">
              <a:solidFill>
                <a:schemeClr val="tx1">
                  <a:lumMod val="50000"/>
                  <a:lumOff val="50000"/>
                </a:schemeClr>
              </a:solidFill>
            </a:endParaRPr>
          </a:p>
        </p:txBody>
      </p:sp>
      <p:sp>
        <p:nvSpPr>
          <p:cNvPr id="2" name="Rectangle 1"/>
          <p:cNvSpPr/>
          <p:nvPr/>
        </p:nvSpPr>
        <p:spPr>
          <a:xfrm>
            <a:off x="110675" y="5613234"/>
            <a:ext cx="3663182" cy="261610"/>
          </a:xfrm>
          <a:prstGeom prst="rect">
            <a:avLst/>
          </a:prstGeom>
        </p:spPr>
        <p:txBody>
          <a:bodyPr wrap="none">
            <a:spAutoFit/>
          </a:bodyPr>
          <a:lstStyle/>
          <a:p>
            <a:r>
              <a:rPr lang="en-SG" sz="1100" dirty="0">
                <a:hlinkClick r:id="rId4"/>
              </a:rPr>
              <a:t>https://</a:t>
            </a:r>
            <a:r>
              <a:rPr lang="en-SG" sz="1100" dirty="0" smtClean="0">
                <a:hlinkClick r:id="rId4"/>
              </a:rPr>
              <a:t>onlinelibrary.wiley.com/doi/epdf/10.1111/ele.13085</a:t>
            </a:r>
            <a:r>
              <a:rPr lang="en-SG" sz="1100" dirty="0" smtClean="0"/>
              <a:t> </a:t>
            </a:r>
            <a:endParaRPr lang="en-SG" sz="1100" dirty="0"/>
          </a:p>
        </p:txBody>
      </p:sp>
      <p:pic>
        <p:nvPicPr>
          <p:cNvPr id="4" name="Picture 3"/>
          <p:cNvPicPr>
            <a:picLocks noChangeAspect="1"/>
          </p:cNvPicPr>
          <p:nvPr/>
        </p:nvPicPr>
        <p:blipFill>
          <a:blip r:embed="rId5"/>
          <a:stretch>
            <a:fillRect/>
          </a:stretch>
        </p:blipFill>
        <p:spPr>
          <a:xfrm>
            <a:off x="388753" y="1789816"/>
            <a:ext cx="2738649" cy="3727846"/>
          </a:xfrm>
          <a:prstGeom prst="rect">
            <a:avLst/>
          </a:prstGeom>
          <a:ln>
            <a:solidFill>
              <a:schemeClr val="bg1">
                <a:lumMod val="50000"/>
              </a:schemeClr>
            </a:solidFill>
          </a:ln>
        </p:spPr>
      </p:pic>
      <p:pic>
        <p:nvPicPr>
          <p:cNvPr id="18" name="Picture 17"/>
          <p:cNvPicPr>
            <a:picLocks noChangeAspect="1"/>
          </p:cNvPicPr>
          <p:nvPr/>
        </p:nvPicPr>
        <p:blipFill>
          <a:blip r:embed="rId6"/>
          <a:stretch>
            <a:fillRect/>
          </a:stretch>
        </p:blipFill>
        <p:spPr>
          <a:xfrm>
            <a:off x="3903936" y="1816768"/>
            <a:ext cx="2967901" cy="3698308"/>
          </a:xfrm>
          <a:prstGeom prst="rect">
            <a:avLst/>
          </a:prstGeom>
          <a:ln>
            <a:solidFill>
              <a:schemeClr val="bg1">
                <a:lumMod val="50000"/>
              </a:schemeClr>
            </a:solidFill>
          </a:ln>
        </p:spPr>
      </p:pic>
      <p:pic>
        <p:nvPicPr>
          <p:cNvPr id="20" name="Picture 19"/>
          <p:cNvPicPr>
            <a:picLocks noChangeAspect="1"/>
          </p:cNvPicPr>
          <p:nvPr/>
        </p:nvPicPr>
        <p:blipFill rotWithShape="1">
          <a:blip r:embed="rId7"/>
          <a:srcRect b="94598"/>
          <a:stretch/>
        </p:blipFill>
        <p:spPr>
          <a:xfrm>
            <a:off x="7581808" y="2290233"/>
            <a:ext cx="4294179" cy="199169"/>
          </a:xfrm>
          <a:prstGeom prst="rect">
            <a:avLst/>
          </a:prstGeom>
          <a:ln>
            <a:solidFill>
              <a:schemeClr val="bg1">
                <a:lumMod val="50000"/>
              </a:schemeClr>
            </a:solidFill>
          </a:ln>
        </p:spPr>
      </p:pic>
      <p:pic>
        <p:nvPicPr>
          <p:cNvPr id="21" name="Picture 20"/>
          <p:cNvPicPr>
            <a:picLocks noChangeAspect="1"/>
          </p:cNvPicPr>
          <p:nvPr/>
        </p:nvPicPr>
        <p:blipFill rotWithShape="1">
          <a:blip r:embed="rId7"/>
          <a:srcRect t="9279"/>
          <a:stretch/>
        </p:blipFill>
        <p:spPr>
          <a:xfrm>
            <a:off x="7581808" y="2463989"/>
            <a:ext cx="4294179" cy="3344863"/>
          </a:xfrm>
          <a:prstGeom prst="rect">
            <a:avLst/>
          </a:prstGeom>
          <a:ln>
            <a:solidFill>
              <a:schemeClr val="bg1">
                <a:lumMod val="50000"/>
              </a:schemeClr>
            </a:solidFill>
          </a:ln>
        </p:spPr>
      </p:pic>
      <p:sp>
        <p:nvSpPr>
          <p:cNvPr id="22" name="Rectangle 21"/>
          <p:cNvSpPr/>
          <p:nvPr/>
        </p:nvSpPr>
        <p:spPr>
          <a:xfrm>
            <a:off x="7594539" y="1227163"/>
            <a:ext cx="4280007" cy="923330"/>
          </a:xfrm>
          <a:prstGeom prst="rect">
            <a:avLst/>
          </a:prstGeom>
        </p:spPr>
        <p:txBody>
          <a:bodyPr wrap="square">
            <a:spAutoFit/>
          </a:bodyPr>
          <a:lstStyle/>
          <a:p>
            <a:pPr algn="ctr"/>
            <a:r>
              <a:rPr lang="en-US" dirty="0"/>
              <a:t>(with all required files and software ready to run in </a:t>
            </a:r>
            <a:r>
              <a:rPr lang="en-US" dirty="0" err="1"/>
              <a:t>Rstudio</a:t>
            </a:r>
            <a:r>
              <a:rPr lang="en-US" dirty="0"/>
              <a:t> in your browser with no installation required, thanks to Binder)</a:t>
            </a:r>
            <a:endParaRPr lang="en-SG" dirty="0"/>
          </a:p>
        </p:txBody>
      </p:sp>
    </p:spTree>
    <p:extLst>
      <p:ext uri="{BB962C8B-B14F-4D97-AF65-F5344CB8AC3E}">
        <p14:creationId xmlns:p14="http://schemas.microsoft.com/office/powerpoint/2010/main" val="33529852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jupyter logo"/>
          <p:cNvSpPr>
            <a:spLocks noChangeAspect="1" noChangeArrowheads="1"/>
          </p:cNvSpPr>
          <p:nvPr/>
        </p:nvSpPr>
        <p:spPr bwMode="auto">
          <a:xfrm>
            <a:off x="155575" y="-669925"/>
            <a:ext cx="1409700" cy="1409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solidFill>
                <a:prstClr val="black"/>
              </a:solidFill>
            </a:endParaRPr>
          </a:p>
        </p:txBody>
      </p:sp>
      <p:sp>
        <p:nvSpPr>
          <p:cNvPr id="6" name="Subtitle 5"/>
          <p:cNvSpPr>
            <a:spLocks noGrp="1"/>
          </p:cNvSpPr>
          <p:nvPr>
            <p:ph type="subTitle" idx="1"/>
          </p:nvPr>
        </p:nvSpPr>
        <p:spPr>
          <a:xfrm>
            <a:off x="373777" y="294309"/>
            <a:ext cx="10765884" cy="560021"/>
          </a:xfrm>
        </p:spPr>
        <p:txBody>
          <a:bodyPr>
            <a:noAutofit/>
          </a:bodyPr>
          <a:lstStyle/>
          <a:p>
            <a:pPr algn="l"/>
            <a:r>
              <a:rPr lang="en-US" sz="3200" dirty="0" smtClean="0">
                <a:latin typeface="+mj-lt"/>
              </a:rPr>
              <a:t>Even more vocabulary for reproducibility</a:t>
            </a:r>
            <a:endParaRPr lang="en-US" sz="3200" dirty="0">
              <a:latin typeface="+mj-lt"/>
            </a:endParaRPr>
          </a:p>
        </p:txBody>
      </p:sp>
      <p:sp>
        <p:nvSpPr>
          <p:cNvPr id="8" name="Subtitle 5"/>
          <p:cNvSpPr txBox="1">
            <a:spLocks/>
          </p:cNvSpPr>
          <p:nvPr/>
        </p:nvSpPr>
        <p:spPr>
          <a:xfrm>
            <a:off x="0" y="-80309"/>
            <a:ext cx="12191999" cy="934640"/>
          </a:xfrm>
          <a:prstGeom prst="rect">
            <a:avLst/>
          </a:prstGeom>
          <a:solidFill>
            <a:schemeClr val="accent2">
              <a:lumMod val="40000"/>
              <a:lumOff val="60000"/>
            </a:schemeClr>
          </a:soli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050" dirty="0" smtClean="0">
              <a:solidFill>
                <a:prstClr val="black"/>
              </a:solidFill>
              <a:latin typeface="Calibri Light" panose="020F0302020204030204"/>
            </a:endParaRPr>
          </a:p>
          <a:p>
            <a:pPr algn="l"/>
            <a:r>
              <a:rPr lang="en-US" sz="3200" dirty="0" smtClean="0">
                <a:solidFill>
                  <a:prstClr val="black"/>
                </a:solidFill>
                <a:latin typeface="Calibri Light" panose="020F0302020204030204"/>
              </a:rPr>
              <a:t>    Demo – reproduce a figure from paper on the previous slide</a:t>
            </a:r>
            <a:endParaRPr lang="en-US" sz="3200" dirty="0">
              <a:solidFill>
                <a:prstClr val="black"/>
              </a:solidFill>
              <a:latin typeface="Calibri Light" panose="020F0302020204030204"/>
            </a:endParaRPr>
          </a:p>
        </p:txBody>
      </p:sp>
      <p:sp>
        <p:nvSpPr>
          <p:cNvPr id="12" name="Rectangle 11"/>
          <p:cNvSpPr>
            <a:spLocks noChangeArrowheads="1"/>
          </p:cNvSpPr>
          <p:nvPr/>
        </p:nvSpPr>
        <p:spPr bwMode="auto">
          <a:xfrm rot="10800000" flipV="1">
            <a:off x="414067" y="1483724"/>
            <a:ext cx="9881774"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dirty="0" smtClean="0">
                <a:solidFill>
                  <a:prstClr val="black"/>
                </a:solidFill>
                <a:latin typeface="Calibri Light" panose="020F0302020204030204"/>
              </a:rPr>
              <a:t>See the paper: </a:t>
            </a:r>
            <a:r>
              <a:rPr lang="en-SG" sz="2400" dirty="0">
                <a:solidFill>
                  <a:prstClr val="black"/>
                </a:solidFill>
                <a:hlinkClick r:id="rId3"/>
              </a:rPr>
              <a:t>https://onlinelibrary.wiley.com/doi/epdf/10.1111/ele.13085</a:t>
            </a:r>
            <a:r>
              <a:rPr lang="en-SG" sz="2400" dirty="0">
                <a:solidFill>
                  <a:prstClr val="black"/>
                </a:solidFill>
              </a:rPr>
              <a:t> </a:t>
            </a:r>
          </a:p>
          <a:p>
            <a:pPr eaLnBrk="0" fontAlgn="base" hangingPunct="0">
              <a:spcBef>
                <a:spcPct val="0"/>
              </a:spcBef>
              <a:spcAft>
                <a:spcPct val="0"/>
              </a:spcAft>
            </a:pPr>
            <a:r>
              <a:rPr lang="en-SG" sz="2400" i="1" dirty="0" smtClean="0">
                <a:solidFill>
                  <a:prstClr val="white">
                    <a:lumMod val="50000"/>
                  </a:prstClr>
                </a:solidFill>
                <a:latin typeface="Calibri Light" panose="020F0302020204030204"/>
              </a:rPr>
              <a:t>- </a:t>
            </a:r>
            <a:r>
              <a:rPr lang="en-US" sz="2400" i="1" dirty="0" smtClean="0">
                <a:solidFill>
                  <a:prstClr val="white">
                    <a:lumMod val="50000"/>
                  </a:prstClr>
                </a:solidFill>
                <a:latin typeface="Calibri Light" panose="020F0302020204030204"/>
              </a:rPr>
              <a:t>Note the PDF includes a link to a GitHub repo</a:t>
            </a:r>
            <a:endParaRPr lang="en-SG" sz="2400" i="1" dirty="0" smtClean="0">
              <a:solidFill>
                <a:prstClr val="white">
                  <a:lumMod val="50000"/>
                </a:prstClr>
              </a:solidFill>
              <a:latin typeface="Calibri Light" panose="020F0302020204030204"/>
            </a:endParaRPr>
          </a:p>
          <a:p>
            <a:pPr eaLnBrk="0" fontAlgn="base" hangingPunct="0">
              <a:spcBef>
                <a:spcPct val="0"/>
              </a:spcBef>
              <a:spcAft>
                <a:spcPct val="0"/>
              </a:spcAft>
            </a:pPr>
            <a:endParaRPr lang="en-US" sz="2400" dirty="0">
              <a:solidFill>
                <a:prstClr val="black"/>
              </a:solidFill>
              <a:latin typeface="Calibri Light" panose="020F0302020204030204"/>
            </a:endParaRPr>
          </a:p>
          <a:p>
            <a:pPr eaLnBrk="0" fontAlgn="base" hangingPunct="0">
              <a:spcBef>
                <a:spcPct val="0"/>
              </a:spcBef>
              <a:spcAft>
                <a:spcPct val="0"/>
              </a:spcAft>
            </a:pPr>
            <a:r>
              <a:rPr lang="en-US" sz="2400" dirty="0" smtClean="0">
                <a:solidFill>
                  <a:prstClr val="black"/>
                </a:solidFill>
                <a:latin typeface="Calibri Light" panose="020F0302020204030204"/>
              </a:rPr>
              <a:t>2. Inspect the code</a:t>
            </a:r>
          </a:p>
          <a:p>
            <a:pPr marL="457200" indent="-457200" eaLnBrk="0" fontAlgn="base" hangingPunct="0">
              <a:spcBef>
                <a:spcPct val="0"/>
              </a:spcBef>
              <a:spcAft>
                <a:spcPct val="0"/>
              </a:spcAft>
              <a:buFont typeface="Arial" panose="020B0604020202020204" pitchFamily="34" charset="0"/>
              <a:buChar char="•"/>
            </a:pPr>
            <a:r>
              <a:rPr lang="en-US" sz="2400" i="1" dirty="0">
                <a:solidFill>
                  <a:prstClr val="white">
                    <a:lumMod val="50000"/>
                  </a:prstClr>
                </a:solidFill>
                <a:latin typeface="Calibri Light" panose="020F0302020204030204"/>
              </a:rPr>
              <a:t>Open the associated GitHub repository containing the </a:t>
            </a:r>
            <a:r>
              <a:rPr lang="en-US" sz="2400" i="1" dirty="0" smtClean="0">
                <a:solidFill>
                  <a:prstClr val="white">
                    <a:lumMod val="50000"/>
                  </a:prstClr>
                </a:solidFill>
                <a:latin typeface="Calibri Light" panose="020F0302020204030204"/>
              </a:rPr>
              <a:t>code and data used </a:t>
            </a:r>
            <a:r>
              <a:rPr lang="en-US" sz="2400" i="1" dirty="0">
                <a:solidFill>
                  <a:prstClr val="white">
                    <a:lumMod val="50000"/>
                  </a:prstClr>
                </a:solidFill>
                <a:latin typeface="Calibri Light" panose="020F0302020204030204"/>
              </a:rPr>
              <a:t>to produce the figures for the </a:t>
            </a:r>
            <a:r>
              <a:rPr lang="en-US" sz="2400" i="1" dirty="0" smtClean="0">
                <a:solidFill>
                  <a:prstClr val="white">
                    <a:lumMod val="50000"/>
                  </a:prstClr>
                </a:solidFill>
                <a:latin typeface="Calibri Light" panose="020F0302020204030204"/>
              </a:rPr>
              <a:t>paper</a:t>
            </a:r>
            <a:endParaRPr lang="en-US" sz="2400" i="1" dirty="0">
              <a:solidFill>
                <a:prstClr val="white">
                  <a:lumMod val="50000"/>
                </a:prstClr>
              </a:solidFill>
              <a:latin typeface="Calibri Light" panose="020F0302020204030204"/>
            </a:endParaRPr>
          </a:p>
          <a:p>
            <a:pPr marL="914400" lvl="1" indent="-457200" eaLnBrk="0" fontAlgn="base" hangingPunct="0">
              <a:spcBef>
                <a:spcPct val="0"/>
              </a:spcBef>
              <a:spcAft>
                <a:spcPct val="0"/>
              </a:spcAft>
              <a:buFont typeface="Arial" panose="020B0604020202020204" pitchFamily="34" charset="0"/>
              <a:buChar char="•"/>
            </a:pPr>
            <a:r>
              <a:rPr lang="en-US" sz="2400" i="1" dirty="0" smtClean="0">
                <a:solidFill>
                  <a:prstClr val="white">
                    <a:lumMod val="50000"/>
                  </a:prstClr>
                </a:solidFill>
                <a:latin typeface="Calibri Light" panose="020F0302020204030204"/>
              </a:rPr>
              <a:t>Repo: </a:t>
            </a:r>
            <a:r>
              <a:rPr lang="en-SG" sz="2400" i="1" dirty="0">
                <a:solidFill>
                  <a:prstClr val="black">
                    <a:lumMod val="50000"/>
                    <a:lumOff val="50000"/>
                  </a:prstClr>
                </a:solidFill>
                <a:hlinkClick r:id="rId4"/>
              </a:rPr>
              <a:t>https://github.com/cboettig/noise-phenomena</a:t>
            </a:r>
            <a:r>
              <a:rPr lang="en-SG" sz="2400" i="1" dirty="0">
                <a:solidFill>
                  <a:prstClr val="black">
                    <a:lumMod val="50000"/>
                    <a:lumOff val="50000"/>
                  </a:prstClr>
                </a:solidFill>
              </a:rPr>
              <a:t> </a:t>
            </a:r>
            <a:endParaRPr lang="en-US" sz="2400" i="1" dirty="0" smtClean="0">
              <a:solidFill>
                <a:prstClr val="white">
                  <a:lumMod val="50000"/>
                </a:prstClr>
              </a:solidFill>
              <a:latin typeface="Calibri Light" panose="020F0302020204030204"/>
            </a:endParaRPr>
          </a:p>
          <a:p>
            <a:pPr marL="914400" lvl="1" indent="-457200" eaLnBrk="0" fontAlgn="base" hangingPunct="0">
              <a:spcBef>
                <a:spcPct val="0"/>
              </a:spcBef>
              <a:spcAft>
                <a:spcPct val="0"/>
              </a:spcAft>
              <a:buFont typeface="Arial" panose="020B0604020202020204" pitchFamily="34" charset="0"/>
              <a:buChar char="•"/>
            </a:pPr>
            <a:r>
              <a:rPr lang="en-US" altLang="en-US" sz="2400" i="1" dirty="0" smtClean="0">
                <a:solidFill>
                  <a:prstClr val="white">
                    <a:lumMod val="50000"/>
                  </a:prstClr>
                </a:solidFill>
                <a:latin typeface="Calibri Light" panose="020F0302020204030204"/>
              </a:rPr>
              <a:t>Code for the paper</a:t>
            </a:r>
            <a:r>
              <a:rPr lang="en-US" altLang="en-US" sz="2400" i="1" dirty="0">
                <a:solidFill>
                  <a:prstClr val="white">
                    <a:lumMod val="50000"/>
                  </a:prstClr>
                </a:solidFill>
                <a:latin typeface="Calibri Light" panose="020F0302020204030204"/>
              </a:rPr>
              <a:t>: </a:t>
            </a:r>
            <a:r>
              <a:rPr lang="en-US" altLang="en-US" sz="1600" i="1" dirty="0">
                <a:solidFill>
                  <a:prstClr val="white">
                    <a:lumMod val="50000"/>
                  </a:prstClr>
                </a:solidFill>
                <a:latin typeface="Calibri Light" panose="020F0302020204030204"/>
                <a:hlinkClick r:id="rId5"/>
              </a:rPr>
              <a:t>https://</a:t>
            </a:r>
            <a:r>
              <a:rPr lang="en-US" altLang="en-US" sz="1600" i="1" dirty="0" smtClean="0">
                <a:solidFill>
                  <a:prstClr val="white">
                    <a:lumMod val="50000"/>
                  </a:prstClr>
                </a:solidFill>
                <a:latin typeface="Calibri Light" panose="020F0302020204030204"/>
                <a:hlinkClick r:id="rId5"/>
              </a:rPr>
              <a:t>github.com/cboettig/noise-phenomena/blob/master/paper/paper.Rmd</a:t>
            </a:r>
            <a:r>
              <a:rPr lang="en-US" altLang="en-US" sz="1600" i="1" dirty="0" smtClean="0">
                <a:solidFill>
                  <a:prstClr val="white">
                    <a:lumMod val="50000"/>
                  </a:prstClr>
                </a:solidFill>
                <a:latin typeface="Calibri Light" panose="020F0302020204030204"/>
              </a:rPr>
              <a:t> </a:t>
            </a:r>
            <a:endParaRPr lang="en-US" altLang="en-US" sz="1600" i="1" dirty="0" smtClean="0">
              <a:solidFill>
                <a:prstClr val="black"/>
              </a:solidFill>
              <a:latin typeface="Calibri Light" panose="020F0302020204030204"/>
            </a:endParaRPr>
          </a:p>
          <a:p>
            <a:pPr lvl="1" eaLnBrk="0" fontAlgn="base" hangingPunct="0">
              <a:spcBef>
                <a:spcPct val="0"/>
              </a:spcBef>
              <a:spcAft>
                <a:spcPct val="0"/>
              </a:spcAft>
            </a:pPr>
            <a:endParaRPr lang="en-US" altLang="en-US" sz="2400" i="1" dirty="0" smtClean="0">
              <a:solidFill>
                <a:prstClr val="black"/>
              </a:solidFill>
              <a:latin typeface="Calibri Light" panose="020F0302020204030204"/>
            </a:endParaRPr>
          </a:p>
          <a:p>
            <a:pPr eaLnBrk="0" fontAlgn="base" hangingPunct="0">
              <a:spcBef>
                <a:spcPct val="0"/>
              </a:spcBef>
              <a:spcAft>
                <a:spcPct val="0"/>
              </a:spcAft>
            </a:pPr>
            <a:r>
              <a:rPr lang="en-US" altLang="en-US" sz="2400" dirty="0" smtClean="0">
                <a:solidFill>
                  <a:prstClr val="black"/>
                </a:solidFill>
                <a:latin typeface="Calibri Light" panose="020F0302020204030204"/>
              </a:rPr>
              <a:t>3</a:t>
            </a:r>
            <a:r>
              <a:rPr lang="en-US" altLang="en-US" sz="2400" dirty="0">
                <a:solidFill>
                  <a:prstClr val="black"/>
                </a:solidFill>
                <a:latin typeface="Calibri Light" panose="020F0302020204030204"/>
              </a:rPr>
              <a:t>. Reproduce </a:t>
            </a:r>
            <a:r>
              <a:rPr lang="en-US" altLang="en-US" sz="2400" dirty="0" smtClean="0">
                <a:solidFill>
                  <a:prstClr val="black"/>
                </a:solidFill>
                <a:latin typeface="Calibri Light" panose="020F0302020204030204"/>
              </a:rPr>
              <a:t>a figure without </a:t>
            </a:r>
            <a:r>
              <a:rPr lang="en-US" altLang="en-US" sz="2400" dirty="0">
                <a:solidFill>
                  <a:prstClr val="black"/>
                </a:solidFill>
                <a:latin typeface="Calibri Light" panose="020F0302020204030204"/>
              </a:rPr>
              <a:t>installing </a:t>
            </a:r>
            <a:r>
              <a:rPr lang="en-US" altLang="en-US" sz="2400" dirty="0" smtClean="0">
                <a:solidFill>
                  <a:prstClr val="black"/>
                </a:solidFill>
                <a:latin typeface="Calibri Light" panose="020F0302020204030204"/>
              </a:rPr>
              <a:t>anything on your local computer!</a:t>
            </a:r>
          </a:p>
          <a:p>
            <a:pPr marL="800100" lvl="1" indent="-342900" eaLnBrk="0" fontAlgn="base" hangingPunct="0">
              <a:spcBef>
                <a:spcPct val="0"/>
              </a:spcBef>
              <a:spcAft>
                <a:spcPct val="0"/>
              </a:spcAft>
              <a:buFont typeface="Arial" panose="020B0604020202020204" pitchFamily="34" charset="0"/>
              <a:buChar char="•"/>
            </a:pPr>
            <a:r>
              <a:rPr lang="en-US" altLang="en-US" sz="2400" i="1" dirty="0" smtClean="0">
                <a:solidFill>
                  <a:prstClr val="white">
                    <a:lumMod val="50000"/>
                  </a:prstClr>
                </a:solidFill>
                <a:latin typeface="Calibri Light" panose="020F0302020204030204"/>
              </a:rPr>
              <a:t>Click the                             button on the main page of the repo</a:t>
            </a:r>
            <a:endParaRPr lang="en-US" altLang="en-US" sz="2400" i="1" dirty="0">
              <a:solidFill>
                <a:prstClr val="white">
                  <a:lumMod val="50000"/>
                </a:prstClr>
              </a:solidFill>
              <a:latin typeface="Calibri Light" panose="020F0302020204030204"/>
            </a:endParaRPr>
          </a:p>
        </p:txBody>
      </p:sp>
      <p:pic>
        <p:nvPicPr>
          <p:cNvPr id="3" name="Picture 2"/>
          <p:cNvPicPr>
            <a:picLocks noChangeAspect="1"/>
          </p:cNvPicPr>
          <p:nvPr/>
        </p:nvPicPr>
        <p:blipFill>
          <a:blip r:embed="rId6"/>
          <a:stretch>
            <a:fillRect/>
          </a:stretch>
        </p:blipFill>
        <p:spPr>
          <a:xfrm>
            <a:off x="2664770" y="5240593"/>
            <a:ext cx="1381125" cy="419100"/>
          </a:xfrm>
          <a:prstGeom prst="rect">
            <a:avLst/>
          </a:prstGeom>
        </p:spPr>
      </p:pic>
    </p:spTree>
    <p:extLst>
      <p:ext uri="{BB962C8B-B14F-4D97-AF65-F5344CB8AC3E}">
        <p14:creationId xmlns:p14="http://schemas.microsoft.com/office/powerpoint/2010/main" val="40602843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jupyter logo"/>
          <p:cNvSpPr>
            <a:spLocks noChangeAspect="1" noChangeArrowheads="1"/>
          </p:cNvSpPr>
          <p:nvPr/>
        </p:nvSpPr>
        <p:spPr bwMode="auto">
          <a:xfrm>
            <a:off x="155575" y="-669925"/>
            <a:ext cx="1409700" cy="1409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solidFill>
                <a:prstClr val="black"/>
              </a:solidFill>
            </a:endParaRPr>
          </a:p>
        </p:txBody>
      </p:sp>
      <p:sp>
        <p:nvSpPr>
          <p:cNvPr id="6" name="Subtitle 5"/>
          <p:cNvSpPr>
            <a:spLocks noGrp="1"/>
          </p:cNvSpPr>
          <p:nvPr>
            <p:ph type="subTitle" idx="1"/>
          </p:nvPr>
        </p:nvSpPr>
        <p:spPr>
          <a:xfrm>
            <a:off x="373777" y="294309"/>
            <a:ext cx="10765884" cy="560021"/>
          </a:xfrm>
        </p:spPr>
        <p:txBody>
          <a:bodyPr>
            <a:noAutofit/>
          </a:bodyPr>
          <a:lstStyle/>
          <a:p>
            <a:pPr algn="l"/>
            <a:r>
              <a:rPr lang="en-US" sz="3200" dirty="0" smtClean="0">
                <a:latin typeface="+mj-lt"/>
              </a:rPr>
              <a:t>Interactive publications – in python too! </a:t>
            </a:r>
            <a:endParaRPr lang="en-US" sz="3200" dirty="0">
              <a:latin typeface="+mj-lt"/>
            </a:endParaRPr>
          </a:p>
          <a:p>
            <a:pPr algn="l"/>
            <a:endParaRPr lang="en-US" sz="3200" dirty="0">
              <a:latin typeface="+mj-lt"/>
            </a:endParaRPr>
          </a:p>
        </p:txBody>
      </p:sp>
      <p:pic>
        <p:nvPicPr>
          <p:cNvPr id="2" name="Picture 1"/>
          <p:cNvPicPr>
            <a:picLocks noChangeAspect="1"/>
          </p:cNvPicPr>
          <p:nvPr/>
        </p:nvPicPr>
        <p:blipFill rotWithShape="1">
          <a:blip r:embed="rId3"/>
          <a:srcRect t="489" r="17750" b="95504"/>
          <a:stretch/>
        </p:blipFill>
        <p:spPr>
          <a:xfrm>
            <a:off x="4142762" y="2124894"/>
            <a:ext cx="2954324" cy="141714"/>
          </a:xfrm>
          <a:prstGeom prst="rect">
            <a:avLst/>
          </a:prstGeom>
        </p:spPr>
      </p:pic>
      <p:pic>
        <p:nvPicPr>
          <p:cNvPr id="20" name="Picture 19"/>
          <p:cNvPicPr>
            <a:picLocks noChangeAspect="1"/>
          </p:cNvPicPr>
          <p:nvPr/>
        </p:nvPicPr>
        <p:blipFill rotWithShape="1">
          <a:blip r:embed="rId3"/>
          <a:srcRect l="21231" t="7931"/>
          <a:stretch/>
        </p:blipFill>
        <p:spPr>
          <a:xfrm>
            <a:off x="4146780" y="2296960"/>
            <a:ext cx="3109697" cy="3579300"/>
          </a:xfrm>
          <a:prstGeom prst="rect">
            <a:avLst/>
          </a:prstGeom>
          <a:ln>
            <a:solidFill>
              <a:schemeClr val="tx1">
                <a:lumMod val="50000"/>
                <a:lumOff val="50000"/>
              </a:schemeClr>
            </a:solidFill>
          </a:ln>
        </p:spPr>
      </p:pic>
      <p:pic>
        <p:nvPicPr>
          <p:cNvPr id="10" name="Picture 9"/>
          <p:cNvPicPr>
            <a:picLocks noChangeAspect="1"/>
          </p:cNvPicPr>
          <p:nvPr/>
        </p:nvPicPr>
        <p:blipFill>
          <a:blip r:embed="rId4"/>
          <a:stretch>
            <a:fillRect/>
          </a:stretch>
        </p:blipFill>
        <p:spPr>
          <a:xfrm>
            <a:off x="591977" y="2314651"/>
            <a:ext cx="2758993" cy="3561609"/>
          </a:xfrm>
          <a:prstGeom prst="rect">
            <a:avLst/>
          </a:prstGeom>
          <a:ln>
            <a:solidFill>
              <a:schemeClr val="tx1">
                <a:lumMod val="50000"/>
                <a:lumOff val="50000"/>
              </a:schemeClr>
            </a:solidFill>
          </a:ln>
        </p:spPr>
      </p:pic>
      <p:pic>
        <p:nvPicPr>
          <p:cNvPr id="17" name="Picture 16"/>
          <p:cNvPicPr>
            <a:picLocks noChangeAspect="1"/>
          </p:cNvPicPr>
          <p:nvPr/>
        </p:nvPicPr>
        <p:blipFill>
          <a:blip r:embed="rId5"/>
          <a:stretch>
            <a:fillRect/>
          </a:stretch>
        </p:blipFill>
        <p:spPr>
          <a:xfrm>
            <a:off x="8337513" y="3263498"/>
            <a:ext cx="3271707" cy="2612762"/>
          </a:xfrm>
          <a:prstGeom prst="rect">
            <a:avLst/>
          </a:prstGeom>
          <a:ln>
            <a:solidFill>
              <a:schemeClr val="tx1">
                <a:lumMod val="50000"/>
                <a:lumOff val="50000"/>
              </a:schemeClr>
            </a:solidFill>
          </a:ln>
        </p:spPr>
      </p:pic>
      <p:sp>
        <p:nvSpPr>
          <p:cNvPr id="22" name="Rectangle 21"/>
          <p:cNvSpPr/>
          <p:nvPr/>
        </p:nvSpPr>
        <p:spPr>
          <a:xfrm>
            <a:off x="790462" y="1001178"/>
            <a:ext cx="2309423" cy="615553"/>
          </a:xfrm>
          <a:prstGeom prst="rect">
            <a:avLst/>
          </a:prstGeom>
        </p:spPr>
        <p:txBody>
          <a:bodyPr wrap="square">
            <a:spAutoFit/>
          </a:bodyPr>
          <a:lstStyle/>
          <a:p>
            <a:pPr algn="ctr"/>
            <a:r>
              <a:rPr lang="en-US" b="1" dirty="0" smtClean="0">
                <a:solidFill>
                  <a:prstClr val="black"/>
                </a:solidFill>
              </a:rPr>
              <a:t>New paper</a:t>
            </a:r>
          </a:p>
          <a:p>
            <a:pPr algn="ctr"/>
            <a:r>
              <a:rPr lang="en-US" sz="1600" dirty="0" smtClean="0">
                <a:solidFill>
                  <a:prstClr val="black"/>
                </a:solidFill>
              </a:rPr>
              <a:t>(in this case, a preprint)     </a:t>
            </a:r>
            <a:endParaRPr lang="en-SG" sz="1600" dirty="0">
              <a:solidFill>
                <a:prstClr val="black"/>
              </a:solidFill>
            </a:endParaRPr>
          </a:p>
        </p:txBody>
      </p:sp>
      <p:sp>
        <p:nvSpPr>
          <p:cNvPr id="23" name="Rectangle 22"/>
          <p:cNvSpPr/>
          <p:nvPr/>
        </p:nvSpPr>
        <p:spPr>
          <a:xfrm>
            <a:off x="3826043" y="1009677"/>
            <a:ext cx="3804914" cy="1200329"/>
          </a:xfrm>
          <a:prstGeom prst="rect">
            <a:avLst/>
          </a:prstGeom>
        </p:spPr>
        <p:txBody>
          <a:bodyPr wrap="square">
            <a:spAutoFit/>
          </a:bodyPr>
          <a:lstStyle/>
          <a:p>
            <a:pPr algn="ctr"/>
            <a:r>
              <a:rPr lang="en-US" b="1" dirty="0" smtClean="0">
                <a:solidFill>
                  <a:prstClr val="black"/>
                </a:solidFill>
              </a:rPr>
              <a:t>Website explaining paper</a:t>
            </a:r>
          </a:p>
          <a:p>
            <a:pPr algn="ctr"/>
            <a:r>
              <a:rPr lang="en-US" b="1" dirty="0" smtClean="0">
                <a:solidFill>
                  <a:prstClr val="black"/>
                </a:solidFill>
              </a:rPr>
              <a:t> </a:t>
            </a:r>
            <a:endParaRPr lang="en-US" sz="1000" b="1" dirty="0" smtClean="0">
              <a:solidFill>
                <a:prstClr val="black"/>
              </a:solidFill>
            </a:endParaRPr>
          </a:p>
          <a:p>
            <a:pPr algn="ctr"/>
            <a:r>
              <a:rPr lang="en-US" dirty="0" smtClean="0">
                <a:solidFill>
                  <a:prstClr val="black"/>
                </a:solidFill>
              </a:rPr>
              <a:t>(</a:t>
            </a:r>
            <a:r>
              <a:rPr lang="en-US" dirty="0" smtClean="0">
                <a:solidFill>
                  <a:prstClr val="black"/>
                </a:solidFill>
                <a:latin typeface="Calibri Light" panose="020F0302020204030204"/>
              </a:rPr>
              <a:t>has code to replicate experiments + plots and explicit software versions)</a:t>
            </a:r>
            <a:endParaRPr lang="en-SG" dirty="0">
              <a:solidFill>
                <a:prstClr val="black"/>
              </a:solidFill>
              <a:latin typeface="Calibri Light" panose="020F0302020204030204"/>
            </a:endParaRPr>
          </a:p>
        </p:txBody>
      </p:sp>
      <p:sp>
        <p:nvSpPr>
          <p:cNvPr id="24" name="Rectangle 23"/>
          <p:cNvSpPr/>
          <p:nvPr/>
        </p:nvSpPr>
        <p:spPr>
          <a:xfrm>
            <a:off x="8292543" y="1009567"/>
            <a:ext cx="3407074" cy="2308324"/>
          </a:xfrm>
          <a:prstGeom prst="rect">
            <a:avLst/>
          </a:prstGeom>
        </p:spPr>
        <p:txBody>
          <a:bodyPr wrap="square">
            <a:spAutoFit/>
          </a:bodyPr>
          <a:lstStyle/>
          <a:p>
            <a:pPr algn="ctr"/>
            <a:r>
              <a:rPr lang="en-US" b="1" dirty="0" smtClean="0">
                <a:solidFill>
                  <a:prstClr val="black"/>
                </a:solidFill>
              </a:rPr>
              <a:t>Interactive Jupyter notebook with code to apply their method to your own images</a:t>
            </a:r>
          </a:p>
          <a:p>
            <a:pPr algn="ctr"/>
            <a:endParaRPr lang="en-US" dirty="0">
              <a:solidFill>
                <a:prstClr val="black"/>
              </a:solidFill>
              <a:latin typeface="Calibri Light" panose="020F0302020204030204"/>
            </a:endParaRPr>
          </a:p>
          <a:p>
            <a:pPr algn="ctr"/>
            <a:r>
              <a:rPr lang="en-US" dirty="0" smtClean="0">
                <a:solidFill>
                  <a:prstClr val="black"/>
                </a:solidFill>
                <a:latin typeface="Calibri Light" panose="020F0302020204030204"/>
              </a:rPr>
              <a:t>(with all required files and software ready to run in your browser with no installation required, thanks to Binder)</a:t>
            </a:r>
            <a:endParaRPr lang="en-SG" dirty="0">
              <a:solidFill>
                <a:prstClr val="black"/>
              </a:solidFill>
              <a:latin typeface="Calibri Light" panose="020F0302020204030204"/>
            </a:endParaRPr>
          </a:p>
        </p:txBody>
      </p:sp>
      <p:sp>
        <p:nvSpPr>
          <p:cNvPr id="25" name="Rectangle 24"/>
          <p:cNvSpPr/>
          <p:nvPr/>
        </p:nvSpPr>
        <p:spPr>
          <a:xfrm>
            <a:off x="7726260" y="1053643"/>
            <a:ext cx="352982" cy="369332"/>
          </a:xfrm>
          <a:prstGeom prst="rect">
            <a:avLst/>
          </a:prstGeom>
        </p:spPr>
        <p:txBody>
          <a:bodyPr wrap="none">
            <a:spAutoFit/>
          </a:bodyPr>
          <a:lstStyle/>
          <a:p>
            <a:r>
              <a:rPr lang="en-US" b="1" dirty="0" smtClean="0">
                <a:solidFill>
                  <a:prstClr val="black"/>
                </a:solidFill>
              </a:rPr>
              <a:t>+ </a:t>
            </a:r>
            <a:endParaRPr lang="en-SG" b="1" dirty="0">
              <a:solidFill>
                <a:prstClr val="black"/>
              </a:solidFill>
            </a:endParaRPr>
          </a:p>
        </p:txBody>
      </p:sp>
      <p:sp>
        <p:nvSpPr>
          <p:cNvPr id="26" name="Rectangle 25"/>
          <p:cNvSpPr/>
          <p:nvPr/>
        </p:nvSpPr>
        <p:spPr>
          <a:xfrm>
            <a:off x="3518030" y="1114045"/>
            <a:ext cx="352982" cy="369332"/>
          </a:xfrm>
          <a:prstGeom prst="rect">
            <a:avLst/>
          </a:prstGeom>
        </p:spPr>
        <p:txBody>
          <a:bodyPr wrap="none">
            <a:spAutoFit/>
          </a:bodyPr>
          <a:lstStyle/>
          <a:p>
            <a:r>
              <a:rPr lang="en-US" b="1" dirty="0" smtClean="0">
                <a:solidFill>
                  <a:prstClr val="black"/>
                </a:solidFill>
              </a:rPr>
              <a:t>+ </a:t>
            </a:r>
            <a:endParaRPr lang="en-SG" b="1" dirty="0">
              <a:solidFill>
                <a:prstClr val="black"/>
              </a:solidFill>
            </a:endParaRPr>
          </a:p>
        </p:txBody>
      </p:sp>
      <p:sp>
        <p:nvSpPr>
          <p:cNvPr id="27" name="Rectangle 26"/>
          <p:cNvSpPr/>
          <p:nvPr/>
        </p:nvSpPr>
        <p:spPr>
          <a:xfrm>
            <a:off x="503122" y="5876260"/>
            <a:ext cx="2638415" cy="307777"/>
          </a:xfrm>
          <a:prstGeom prst="rect">
            <a:avLst/>
          </a:prstGeom>
        </p:spPr>
        <p:txBody>
          <a:bodyPr wrap="none">
            <a:spAutoFit/>
          </a:bodyPr>
          <a:lstStyle/>
          <a:p>
            <a:r>
              <a:rPr lang="en-SG" sz="1400" i="1" dirty="0" smtClean="0">
                <a:solidFill>
                  <a:prstClr val="black">
                    <a:lumMod val="50000"/>
                    <a:lumOff val="50000"/>
                  </a:prstClr>
                </a:solidFill>
                <a:hlinkClick r:id="rId6"/>
              </a:rPr>
              <a:t>https://arxiv.org/abs/1803.05268</a:t>
            </a:r>
            <a:endParaRPr lang="en-SG" sz="1400" i="1" dirty="0">
              <a:solidFill>
                <a:prstClr val="black">
                  <a:lumMod val="50000"/>
                  <a:lumOff val="50000"/>
                </a:prstClr>
              </a:solidFill>
            </a:endParaRPr>
          </a:p>
        </p:txBody>
      </p:sp>
      <p:sp>
        <p:nvSpPr>
          <p:cNvPr id="28" name="Rectangle 27"/>
          <p:cNvSpPr/>
          <p:nvPr/>
        </p:nvSpPr>
        <p:spPr>
          <a:xfrm>
            <a:off x="4050481" y="5874844"/>
            <a:ext cx="3517822" cy="307777"/>
          </a:xfrm>
          <a:prstGeom prst="rect">
            <a:avLst/>
          </a:prstGeom>
        </p:spPr>
        <p:txBody>
          <a:bodyPr wrap="none">
            <a:spAutoFit/>
          </a:bodyPr>
          <a:lstStyle/>
          <a:p>
            <a:r>
              <a:rPr lang="en-SG" sz="1400" i="1" dirty="0" smtClean="0">
                <a:solidFill>
                  <a:prstClr val="black">
                    <a:lumMod val="50000"/>
                    <a:lumOff val="50000"/>
                  </a:prstClr>
                </a:solidFill>
                <a:hlinkClick r:id="rId7"/>
              </a:rPr>
              <a:t>https://github.com/davidmascharka/tbd-nets</a:t>
            </a:r>
            <a:endParaRPr lang="en-SG" sz="1400" i="1" dirty="0">
              <a:solidFill>
                <a:prstClr val="black">
                  <a:lumMod val="50000"/>
                  <a:lumOff val="50000"/>
                </a:prstClr>
              </a:solidFill>
            </a:endParaRPr>
          </a:p>
        </p:txBody>
      </p:sp>
      <p:sp>
        <p:nvSpPr>
          <p:cNvPr id="29" name="Rectangle 28"/>
          <p:cNvSpPr/>
          <p:nvPr/>
        </p:nvSpPr>
        <p:spPr>
          <a:xfrm>
            <a:off x="8267814" y="5883908"/>
            <a:ext cx="3116048" cy="738664"/>
          </a:xfrm>
          <a:prstGeom prst="rect">
            <a:avLst/>
          </a:prstGeom>
        </p:spPr>
        <p:txBody>
          <a:bodyPr wrap="square">
            <a:spAutoFit/>
          </a:bodyPr>
          <a:lstStyle/>
          <a:p>
            <a:r>
              <a:rPr lang="en-SG" sz="1400" i="1" dirty="0" smtClean="0">
                <a:solidFill>
                  <a:prstClr val="black">
                    <a:lumMod val="50000"/>
                    <a:lumOff val="50000"/>
                  </a:prstClr>
                </a:solidFill>
                <a:hlinkClick r:id="rId8"/>
              </a:rPr>
              <a:t>https://mybinder.org/v2/gh/davidmascharka/tbd-nets/binder?filepath=full-vqa-example.ipynb</a:t>
            </a:r>
            <a:endParaRPr lang="en-SG" sz="1400" i="1" dirty="0">
              <a:solidFill>
                <a:prstClr val="black">
                  <a:lumMod val="50000"/>
                  <a:lumOff val="50000"/>
                </a:prstClr>
              </a:solidFill>
            </a:endParaRPr>
          </a:p>
        </p:txBody>
      </p:sp>
      <p:sp>
        <p:nvSpPr>
          <p:cNvPr id="31" name="Rectangle 30"/>
          <p:cNvSpPr/>
          <p:nvPr/>
        </p:nvSpPr>
        <p:spPr>
          <a:xfrm>
            <a:off x="470030" y="6480167"/>
            <a:ext cx="6096000" cy="307777"/>
          </a:xfrm>
          <a:prstGeom prst="rect">
            <a:avLst/>
          </a:prstGeom>
        </p:spPr>
        <p:txBody>
          <a:bodyPr>
            <a:spAutoFit/>
          </a:bodyPr>
          <a:lstStyle/>
          <a:p>
            <a:r>
              <a:rPr lang="en-US" sz="1400" i="1" dirty="0" smtClean="0">
                <a:solidFill>
                  <a:prstClr val="black">
                    <a:lumMod val="50000"/>
                    <a:lumOff val="50000"/>
                  </a:prstClr>
                </a:solidFill>
              </a:rPr>
              <a:t>Additional reference: </a:t>
            </a:r>
            <a:r>
              <a:rPr lang="en-SG" sz="1400" i="1" dirty="0" smtClean="0">
                <a:solidFill>
                  <a:prstClr val="black">
                    <a:lumMod val="50000"/>
                    <a:lumOff val="50000"/>
                  </a:prstClr>
                </a:solidFill>
                <a:hlinkClick r:id="rId9"/>
              </a:rPr>
              <a:t>Link</a:t>
            </a:r>
            <a:r>
              <a:rPr lang="en-SG" sz="1400" i="1" dirty="0" smtClean="0">
                <a:solidFill>
                  <a:prstClr val="black">
                    <a:lumMod val="50000"/>
                    <a:lumOff val="50000"/>
                  </a:prstClr>
                </a:solidFill>
              </a:rPr>
              <a:t> to tweet by first author publicizing this work</a:t>
            </a:r>
            <a:endParaRPr lang="en-SG" sz="1400" i="1" dirty="0">
              <a:solidFill>
                <a:prstClr val="black">
                  <a:lumMod val="50000"/>
                  <a:lumOff val="50000"/>
                </a:prstClr>
              </a:solidFill>
            </a:endParaRPr>
          </a:p>
        </p:txBody>
      </p:sp>
    </p:spTree>
    <p:extLst>
      <p:ext uri="{BB962C8B-B14F-4D97-AF65-F5344CB8AC3E}">
        <p14:creationId xmlns:p14="http://schemas.microsoft.com/office/powerpoint/2010/main" val="34248633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1212" y="2740024"/>
            <a:ext cx="10881659" cy="4797036"/>
          </a:xfrm>
        </p:spPr>
        <p:txBody>
          <a:bodyPr>
            <a:normAutofit/>
          </a:bodyPr>
          <a:lstStyle/>
          <a:p>
            <a:pPr marL="0" indent="0" eaLnBrk="0" fontAlgn="base" hangingPunct="0">
              <a:spcBef>
                <a:spcPct val="0"/>
              </a:spcBef>
              <a:spcAft>
                <a:spcPct val="0"/>
              </a:spcAft>
              <a:buNone/>
            </a:pPr>
            <a:endParaRPr lang="en-US" sz="4400" dirty="0" smtClean="0">
              <a:latin typeface="+mj-lt"/>
            </a:endParaRPr>
          </a:p>
          <a:p>
            <a:pPr marL="0" indent="0" eaLnBrk="0" fontAlgn="base" hangingPunct="0">
              <a:spcBef>
                <a:spcPct val="0"/>
              </a:spcBef>
              <a:spcAft>
                <a:spcPct val="0"/>
              </a:spcAft>
              <a:buNone/>
            </a:pPr>
            <a:r>
              <a:rPr lang="en-US" sz="3600" dirty="0" smtClean="0">
                <a:latin typeface="+mj-lt"/>
              </a:rPr>
              <a:t>There are many communities who can help! </a:t>
            </a:r>
          </a:p>
          <a:p>
            <a:pPr marL="0" indent="0" eaLnBrk="0" fontAlgn="base" hangingPunct="0">
              <a:spcBef>
                <a:spcPct val="0"/>
              </a:spcBef>
              <a:spcAft>
                <a:spcPct val="0"/>
              </a:spcAft>
              <a:buNone/>
            </a:pPr>
            <a:endParaRPr lang="en-US" sz="3600" dirty="0" smtClean="0">
              <a:latin typeface="+mj-lt"/>
            </a:endParaRPr>
          </a:p>
          <a:p>
            <a:pPr marL="0" indent="0" eaLnBrk="0" fontAlgn="base" hangingPunct="0">
              <a:spcBef>
                <a:spcPct val="0"/>
              </a:spcBef>
              <a:spcAft>
                <a:spcPct val="0"/>
              </a:spcAft>
              <a:buNone/>
            </a:pPr>
            <a:endParaRPr lang="en-US" sz="3600" dirty="0">
              <a:latin typeface="+mj-lt"/>
            </a:endParaRPr>
          </a:p>
          <a:p>
            <a:pPr marL="0" indent="0" eaLnBrk="0" fontAlgn="base" hangingPunct="0">
              <a:spcBef>
                <a:spcPct val="0"/>
              </a:spcBef>
              <a:spcAft>
                <a:spcPct val="0"/>
              </a:spcAft>
              <a:buNone/>
            </a:pPr>
            <a:endParaRPr lang="en-US" sz="3600" dirty="0" smtClean="0">
              <a:latin typeface="+mj-lt"/>
            </a:endParaRPr>
          </a:p>
          <a:p>
            <a:pPr marL="0" indent="0" eaLnBrk="0" fontAlgn="base" hangingPunct="0">
              <a:spcBef>
                <a:spcPct val="0"/>
              </a:spcBef>
              <a:spcAft>
                <a:spcPct val="0"/>
              </a:spcAft>
              <a:buNone/>
            </a:pPr>
            <a:r>
              <a:rPr lang="en-US" sz="3600" dirty="0">
                <a:latin typeface="+mj-lt"/>
              </a:rPr>
              <a:t>A</a:t>
            </a:r>
            <a:r>
              <a:rPr lang="en-US" sz="3600" dirty="0" smtClean="0">
                <a:latin typeface="+mj-lt"/>
              </a:rPr>
              <a:t>nd we can learn a lot from each other </a:t>
            </a:r>
            <a:r>
              <a:rPr lang="en-US" sz="3600" dirty="0" smtClean="0">
                <a:latin typeface="+mj-lt"/>
                <a:sym typeface="Wingdings" panose="05000000000000000000" pitchFamily="2" charset="2"/>
              </a:rPr>
              <a:t> </a:t>
            </a:r>
            <a:endParaRPr lang="en-US" sz="3600" dirty="0">
              <a:latin typeface="+mj-lt"/>
              <a:sym typeface="Wingdings" panose="05000000000000000000" pitchFamily="2" charset="2"/>
            </a:endParaRPr>
          </a:p>
          <a:p>
            <a:pPr marL="1371600" lvl="3" indent="0" eaLnBrk="0" fontAlgn="base" hangingPunct="0">
              <a:spcBef>
                <a:spcPct val="0"/>
              </a:spcBef>
              <a:spcAft>
                <a:spcPct val="0"/>
              </a:spcAft>
              <a:buNone/>
            </a:pPr>
            <a:endParaRPr lang="en-US" sz="3600" dirty="0">
              <a:latin typeface="+mj-lt"/>
            </a:endParaRPr>
          </a:p>
          <a:p>
            <a:pPr marL="1371600" lvl="3" indent="0" eaLnBrk="0" fontAlgn="base" hangingPunct="0">
              <a:spcBef>
                <a:spcPct val="0"/>
              </a:spcBef>
              <a:spcAft>
                <a:spcPct val="0"/>
              </a:spcAft>
              <a:buNone/>
            </a:pPr>
            <a:endParaRPr lang="en-US" sz="3600" dirty="0" smtClean="0">
              <a:latin typeface="+mj-lt"/>
            </a:endParaRPr>
          </a:p>
        </p:txBody>
      </p:sp>
      <p:sp>
        <p:nvSpPr>
          <p:cNvPr id="5" name="Rectangle 4"/>
          <p:cNvSpPr/>
          <p:nvPr/>
        </p:nvSpPr>
        <p:spPr>
          <a:xfrm>
            <a:off x="581212" y="6422089"/>
            <a:ext cx="6848559" cy="369332"/>
          </a:xfrm>
          <a:prstGeom prst="rect">
            <a:avLst/>
          </a:prstGeom>
        </p:spPr>
        <p:txBody>
          <a:bodyPr wrap="square">
            <a:spAutoFit/>
          </a:bodyPr>
          <a:lstStyle/>
          <a:p>
            <a:r>
              <a:rPr lang="en-SG" dirty="0">
                <a:solidFill>
                  <a:prstClr val="white">
                    <a:lumMod val="75000"/>
                  </a:prstClr>
                </a:solidFill>
              </a:rPr>
              <a:t>https://www.stat.berkeley.edu/~stark/Seminars/reproNE16.htm</a:t>
            </a:r>
          </a:p>
        </p:txBody>
      </p:sp>
      <p:sp>
        <p:nvSpPr>
          <p:cNvPr id="6" name="Rectangle 5"/>
          <p:cNvSpPr/>
          <p:nvPr/>
        </p:nvSpPr>
        <p:spPr>
          <a:xfrm>
            <a:off x="0" y="0"/>
            <a:ext cx="12191999" cy="85433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5B9BD5"/>
              </a:solidFill>
            </a:endParaRPr>
          </a:p>
        </p:txBody>
      </p:sp>
      <p:sp>
        <p:nvSpPr>
          <p:cNvPr id="7" name="Subtitle 5"/>
          <p:cNvSpPr txBox="1">
            <a:spLocks/>
          </p:cNvSpPr>
          <p:nvPr/>
        </p:nvSpPr>
        <p:spPr>
          <a:xfrm>
            <a:off x="373777" y="294309"/>
            <a:ext cx="10765884" cy="5600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smtClean="0">
                <a:solidFill>
                  <a:srgbClr val="5B9BD5">
                    <a:lumMod val="75000"/>
                  </a:srgbClr>
                </a:solidFill>
                <a:latin typeface="Calibri Light" panose="020F0302020204030204"/>
              </a:rPr>
              <a:t>What next?</a:t>
            </a:r>
            <a:endParaRPr lang="en-US" sz="3200" b="1" dirty="0">
              <a:solidFill>
                <a:srgbClr val="5B9BD5">
                  <a:lumMod val="75000"/>
                </a:srgbClr>
              </a:solidFill>
              <a:latin typeface="Calibri Light" panose="020F0302020204030204"/>
            </a:endParaRPr>
          </a:p>
        </p:txBody>
      </p:sp>
      <p:sp>
        <p:nvSpPr>
          <p:cNvPr id="9" name="TextBox 8"/>
          <p:cNvSpPr txBox="1"/>
          <p:nvPr/>
        </p:nvSpPr>
        <p:spPr>
          <a:xfrm>
            <a:off x="676208" y="4029297"/>
            <a:ext cx="11092317" cy="369332"/>
          </a:xfrm>
          <a:prstGeom prst="rect">
            <a:avLst/>
          </a:prstGeom>
          <a:noFill/>
        </p:spPr>
        <p:txBody>
          <a:bodyPr wrap="square" rtlCol="0">
            <a:spAutoFit/>
          </a:bodyPr>
          <a:lstStyle/>
          <a:p>
            <a:r>
              <a:rPr lang="en-US" dirty="0" smtClean="0">
                <a:solidFill>
                  <a:prstClr val="black"/>
                </a:solidFill>
                <a:hlinkClick r:id="rId3"/>
              </a:rPr>
              <a:t>Software Carpentry</a:t>
            </a:r>
            <a:r>
              <a:rPr lang="en-US" dirty="0" smtClean="0">
                <a:solidFill>
                  <a:prstClr val="black"/>
                </a:solidFill>
              </a:rPr>
              <a:t>, R for Data Analysis (R4DS), </a:t>
            </a:r>
            <a:r>
              <a:rPr lang="en-US" dirty="0" err="1" smtClean="0">
                <a:solidFill>
                  <a:prstClr val="black"/>
                </a:solidFill>
              </a:rPr>
              <a:t>RBloggers</a:t>
            </a:r>
            <a:r>
              <a:rPr lang="en-US" dirty="0" smtClean="0">
                <a:solidFill>
                  <a:prstClr val="black"/>
                </a:solidFill>
              </a:rPr>
              <a:t>, </a:t>
            </a:r>
            <a:r>
              <a:rPr lang="en-US" dirty="0" err="1" smtClean="0">
                <a:solidFill>
                  <a:prstClr val="black"/>
                </a:solidFill>
              </a:rPr>
              <a:t>PyData</a:t>
            </a:r>
            <a:r>
              <a:rPr lang="en-US" dirty="0" smtClean="0">
                <a:solidFill>
                  <a:prstClr val="black"/>
                </a:solidFill>
              </a:rPr>
              <a:t> (also has R videos), </a:t>
            </a:r>
            <a:r>
              <a:rPr lang="en-US" dirty="0" err="1" smtClean="0">
                <a:solidFill>
                  <a:prstClr val="black"/>
                </a:solidFill>
              </a:rPr>
              <a:t>RLadies</a:t>
            </a:r>
            <a:r>
              <a:rPr lang="en-US" dirty="0" smtClean="0">
                <a:solidFill>
                  <a:prstClr val="black"/>
                </a:solidFill>
              </a:rPr>
              <a:t>, #</a:t>
            </a:r>
            <a:r>
              <a:rPr lang="en-US" dirty="0" err="1" smtClean="0">
                <a:solidFill>
                  <a:prstClr val="black"/>
                </a:solidFill>
              </a:rPr>
              <a:t>rstats</a:t>
            </a:r>
            <a:r>
              <a:rPr lang="en-US" dirty="0" smtClean="0">
                <a:solidFill>
                  <a:prstClr val="black"/>
                </a:solidFill>
              </a:rPr>
              <a:t>…</a:t>
            </a:r>
            <a:endParaRPr lang="en-SG" dirty="0">
              <a:solidFill>
                <a:prstClr val="black"/>
              </a:solidFill>
            </a:endParaRPr>
          </a:p>
        </p:txBody>
      </p:sp>
      <p:sp>
        <p:nvSpPr>
          <p:cNvPr id="10" name="Rectangle 9"/>
          <p:cNvSpPr/>
          <p:nvPr/>
        </p:nvSpPr>
        <p:spPr>
          <a:xfrm>
            <a:off x="435428" y="1161758"/>
            <a:ext cx="10574694" cy="523220"/>
          </a:xfrm>
          <a:prstGeom prst="rect">
            <a:avLst/>
          </a:prstGeom>
        </p:spPr>
        <p:txBody>
          <a:bodyPr wrap="square">
            <a:spAutoFit/>
          </a:bodyPr>
          <a:lstStyle/>
          <a:p>
            <a:pPr eaLnBrk="0" fontAlgn="base" hangingPunct="0">
              <a:spcBef>
                <a:spcPct val="0"/>
              </a:spcBef>
              <a:spcAft>
                <a:spcPct val="0"/>
              </a:spcAft>
            </a:pPr>
            <a:r>
              <a:rPr lang="en-US" sz="2800" dirty="0" smtClean="0">
                <a:solidFill>
                  <a:prstClr val="black"/>
                </a:solidFill>
                <a:latin typeface="Calibri Light" panose="020F0302020204030204"/>
              </a:rPr>
              <a:t>UCB Prof Phillip Stark on reproducibility: </a:t>
            </a:r>
          </a:p>
        </p:txBody>
      </p:sp>
      <p:sp>
        <p:nvSpPr>
          <p:cNvPr id="11" name="Rectangle 10"/>
          <p:cNvSpPr/>
          <p:nvPr/>
        </p:nvSpPr>
        <p:spPr>
          <a:xfrm>
            <a:off x="460193" y="1819103"/>
            <a:ext cx="9974725" cy="1077218"/>
          </a:xfrm>
          <a:prstGeom prst="rect">
            <a:avLst/>
          </a:prstGeom>
          <a:solidFill>
            <a:schemeClr val="accent2">
              <a:lumMod val="20000"/>
              <a:lumOff val="80000"/>
            </a:schemeClr>
          </a:solidFill>
        </p:spPr>
        <p:txBody>
          <a:bodyPr wrap="square">
            <a:spAutoFit/>
          </a:bodyPr>
          <a:lstStyle/>
          <a:p>
            <a:pPr eaLnBrk="0" fontAlgn="base" hangingPunct="0">
              <a:spcBef>
                <a:spcPct val="0"/>
              </a:spcBef>
              <a:spcAft>
                <a:spcPct val="0"/>
              </a:spcAft>
            </a:pPr>
            <a:r>
              <a:rPr lang="en-US" sz="3200" dirty="0">
                <a:solidFill>
                  <a:prstClr val="black"/>
                </a:solidFill>
              </a:rPr>
              <a:t>“Science is </a:t>
            </a:r>
            <a:r>
              <a:rPr lang="en-US" sz="3200" i="1" dirty="0">
                <a:solidFill>
                  <a:prstClr val="black"/>
                </a:solidFill>
              </a:rPr>
              <a:t>show me</a:t>
            </a:r>
            <a:r>
              <a:rPr lang="en-US" sz="3200" dirty="0">
                <a:solidFill>
                  <a:prstClr val="black"/>
                </a:solidFill>
              </a:rPr>
              <a:t>, not </a:t>
            </a:r>
            <a:r>
              <a:rPr lang="en-US" sz="3200" i="1" dirty="0">
                <a:solidFill>
                  <a:prstClr val="black"/>
                </a:solidFill>
              </a:rPr>
              <a:t>trust me</a:t>
            </a:r>
            <a:r>
              <a:rPr lang="en-US" sz="3200" dirty="0">
                <a:solidFill>
                  <a:prstClr val="black"/>
                </a:solidFill>
              </a:rPr>
              <a:t>”  </a:t>
            </a:r>
          </a:p>
          <a:p>
            <a:pPr eaLnBrk="0" fontAlgn="base" hangingPunct="0">
              <a:spcBef>
                <a:spcPct val="0"/>
              </a:spcBef>
              <a:spcAft>
                <a:spcPct val="0"/>
              </a:spcAft>
            </a:pPr>
            <a:r>
              <a:rPr lang="en-US" sz="3200" dirty="0">
                <a:solidFill>
                  <a:prstClr val="black"/>
                </a:solidFill>
              </a:rPr>
              <a:t>“Perfection is impossible but improvement is easy”</a:t>
            </a:r>
          </a:p>
        </p:txBody>
      </p:sp>
    </p:spTree>
    <p:extLst>
      <p:ext uri="{BB962C8B-B14F-4D97-AF65-F5344CB8AC3E}">
        <p14:creationId xmlns:p14="http://schemas.microsoft.com/office/powerpoint/2010/main" val="10954564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jupyter logo"/>
          <p:cNvSpPr>
            <a:spLocks noChangeAspect="1" noChangeArrowheads="1"/>
          </p:cNvSpPr>
          <p:nvPr/>
        </p:nvSpPr>
        <p:spPr bwMode="auto">
          <a:xfrm>
            <a:off x="155575" y="-669925"/>
            <a:ext cx="1409700" cy="1409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solidFill>
                <a:prstClr val="black"/>
              </a:solidFill>
            </a:endParaRPr>
          </a:p>
        </p:txBody>
      </p:sp>
      <p:sp>
        <p:nvSpPr>
          <p:cNvPr id="6" name="Subtitle 5"/>
          <p:cNvSpPr>
            <a:spLocks noGrp="1"/>
          </p:cNvSpPr>
          <p:nvPr>
            <p:ph type="subTitle" idx="1"/>
          </p:nvPr>
        </p:nvSpPr>
        <p:spPr>
          <a:xfrm>
            <a:off x="373777" y="294309"/>
            <a:ext cx="10765884" cy="560021"/>
          </a:xfrm>
        </p:spPr>
        <p:txBody>
          <a:bodyPr>
            <a:noAutofit/>
          </a:bodyPr>
          <a:lstStyle/>
          <a:p>
            <a:pPr algn="l"/>
            <a:r>
              <a:rPr lang="en-US" sz="3200" dirty="0" smtClean="0">
                <a:latin typeface="+mj-lt"/>
              </a:rPr>
              <a:t>Some more R resources</a:t>
            </a:r>
            <a:endParaRPr lang="en-US" sz="3200" dirty="0">
              <a:latin typeface="+mj-lt"/>
            </a:endParaRPr>
          </a:p>
        </p:txBody>
      </p:sp>
      <p:sp>
        <p:nvSpPr>
          <p:cNvPr id="7" name="Rectangle 6"/>
          <p:cNvSpPr>
            <a:spLocks noChangeArrowheads="1"/>
          </p:cNvSpPr>
          <p:nvPr/>
        </p:nvSpPr>
        <p:spPr bwMode="auto">
          <a:xfrm rot="10800000" flipV="1">
            <a:off x="-4512816" y="2845909"/>
            <a:ext cx="3235559" cy="2154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endParaRPr lang="en-US" altLang="en-US" sz="1400" dirty="0" smtClean="0">
              <a:solidFill>
                <a:prstClr val="black"/>
              </a:solidFill>
              <a:latin typeface="Arial" panose="020B0604020202020204" pitchFamily="34" charset="0"/>
            </a:endParaRPr>
          </a:p>
          <a:p>
            <a:pPr eaLnBrk="0" fontAlgn="base" hangingPunct="0">
              <a:spcBef>
                <a:spcPct val="0"/>
              </a:spcBef>
              <a:spcAft>
                <a:spcPct val="0"/>
              </a:spcAft>
            </a:pPr>
            <a:r>
              <a:rPr lang="en-US" altLang="en-US" sz="1400" dirty="0">
                <a:solidFill>
                  <a:prstClr val="black"/>
                </a:solidFill>
                <a:latin typeface="Arial" panose="020B0604020202020204" pitchFamily="34" charset="0"/>
                <a:hlinkClick r:id="rId3"/>
              </a:rPr>
              <a:t>https://rosannavanhespenresearch.wordpress.com/2016/02/03/writing-your-thesis-with-r-markdown-1-getting-started</a:t>
            </a:r>
            <a:r>
              <a:rPr lang="en-US" altLang="en-US" sz="1400" dirty="0" smtClean="0">
                <a:solidFill>
                  <a:prstClr val="black"/>
                </a:solidFill>
                <a:latin typeface="Arial" panose="020B0604020202020204" pitchFamily="34" charset="0"/>
                <a:hlinkClick r:id="rId3"/>
              </a:rPr>
              <a:t>/</a:t>
            </a:r>
            <a:endParaRPr lang="en-US" altLang="en-US" sz="1400" dirty="0" smtClean="0">
              <a:solidFill>
                <a:prstClr val="black"/>
              </a:solidFill>
              <a:latin typeface="Arial" panose="020B0604020202020204" pitchFamily="34" charset="0"/>
            </a:endParaRPr>
          </a:p>
          <a:p>
            <a:pPr eaLnBrk="0" fontAlgn="base" hangingPunct="0">
              <a:spcBef>
                <a:spcPct val="0"/>
              </a:spcBef>
              <a:spcAft>
                <a:spcPct val="0"/>
              </a:spcAft>
            </a:pPr>
            <a:endParaRPr lang="en-US" altLang="en-US" sz="1400" dirty="0">
              <a:solidFill>
                <a:prstClr val="black"/>
              </a:solidFill>
              <a:latin typeface="Arial" panose="020B0604020202020204" pitchFamily="34" charset="0"/>
            </a:endParaRPr>
          </a:p>
          <a:p>
            <a:pPr eaLnBrk="0" fontAlgn="base" hangingPunct="0">
              <a:spcBef>
                <a:spcPct val="0"/>
              </a:spcBef>
              <a:spcAft>
                <a:spcPct val="0"/>
              </a:spcAft>
            </a:pPr>
            <a:r>
              <a:rPr lang="en-US" altLang="en-US" sz="1400" dirty="0" smtClean="0">
                <a:solidFill>
                  <a:prstClr val="black"/>
                </a:solidFill>
                <a:latin typeface="Arial" panose="020B0604020202020204" pitchFamily="34" charset="0"/>
              </a:rPr>
              <a:t> </a:t>
            </a:r>
            <a:endParaRPr lang="en-US" altLang="en-US" sz="1400" dirty="0">
              <a:solidFill>
                <a:prstClr val="black"/>
              </a:solidFill>
              <a:latin typeface="Arial" panose="020B0604020202020204" pitchFamily="34" charset="0"/>
            </a:endParaRPr>
          </a:p>
          <a:p>
            <a:pPr eaLnBrk="0" fontAlgn="base" hangingPunct="0">
              <a:spcBef>
                <a:spcPct val="0"/>
              </a:spcBef>
              <a:spcAft>
                <a:spcPct val="0"/>
              </a:spcAft>
            </a:pPr>
            <a:endParaRPr lang="en-US" altLang="en-US" dirty="0" smtClean="0">
              <a:solidFill>
                <a:prstClr val="black"/>
              </a:solidFill>
              <a:latin typeface="Arial" panose="020B0604020202020204" pitchFamily="34" charset="0"/>
            </a:endParaRPr>
          </a:p>
          <a:p>
            <a:pPr eaLnBrk="0" fontAlgn="base" hangingPunct="0">
              <a:spcBef>
                <a:spcPct val="0"/>
              </a:spcBef>
              <a:spcAft>
                <a:spcPct val="0"/>
              </a:spcAft>
            </a:pPr>
            <a:endParaRPr lang="en-US" altLang="en-US" dirty="0" smtClean="0">
              <a:solidFill>
                <a:prstClr val="black"/>
              </a:solidFill>
              <a:latin typeface="Arial" panose="020B0604020202020204" pitchFamily="34" charset="0"/>
            </a:endParaRPr>
          </a:p>
        </p:txBody>
      </p:sp>
      <p:sp>
        <p:nvSpPr>
          <p:cNvPr id="8" name="Rectangle 7"/>
          <p:cNvSpPr>
            <a:spLocks noChangeArrowheads="1"/>
          </p:cNvSpPr>
          <p:nvPr/>
        </p:nvSpPr>
        <p:spPr bwMode="auto">
          <a:xfrm rot="10800000" flipV="1">
            <a:off x="460864" y="1084960"/>
            <a:ext cx="3033085" cy="646331"/>
          </a:xfrm>
          <a:prstGeom prst="rect">
            <a:avLst/>
          </a:prstGeom>
          <a:solidFill>
            <a:schemeClr val="accent2">
              <a:lumMod val="20000"/>
              <a:lumOff val="80000"/>
            </a:schemeClr>
          </a:solidFill>
          <a:ln>
            <a:noFill/>
          </a:ln>
          <a:effectLs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dirty="0" smtClean="0">
                <a:solidFill>
                  <a:prstClr val="black"/>
                </a:solidFill>
                <a:latin typeface="Arial" panose="020B0604020202020204" pitchFamily="34" charset="0"/>
              </a:rPr>
              <a:t>R for Data Science:</a:t>
            </a:r>
          </a:p>
          <a:p>
            <a:pPr eaLnBrk="0" fontAlgn="base" hangingPunct="0">
              <a:spcBef>
                <a:spcPct val="0"/>
              </a:spcBef>
              <a:spcAft>
                <a:spcPct val="0"/>
              </a:spcAft>
            </a:pPr>
            <a:r>
              <a:rPr lang="en-SG" i="1" dirty="0" smtClean="0">
                <a:solidFill>
                  <a:prstClr val="black"/>
                </a:solidFill>
                <a:hlinkClick r:id="rId4"/>
              </a:rPr>
              <a:t>https://r4ds.had.co.nz</a:t>
            </a:r>
            <a:r>
              <a:rPr lang="en-SG" i="1" dirty="0" smtClean="0">
                <a:solidFill>
                  <a:prstClr val="black"/>
                </a:solidFill>
              </a:rPr>
              <a:t> </a:t>
            </a:r>
            <a:endParaRPr lang="en-US" altLang="en-US" dirty="0" smtClean="0">
              <a:solidFill>
                <a:prstClr val="black"/>
              </a:solidFill>
              <a:latin typeface="Arial" panose="020B0604020202020204" pitchFamily="34" charset="0"/>
            </a:endParaRPr>
          </a:p>
        </p:txBody>
      </p:sp>
      <p:sp>
        <p:nvSpPr>
          <p:cNvPr id="9" name="Rectangle 8"/>
          <p:cNvSpPr/>
          <p:nvPr/>
        </p:nvSpPr>
        <p:spPr>
          <a:xfrm>
            <a:off x="460863" y="2020548"/>
            <a:ext cx="2841565" cy="1477328"/>
          </a:xfrm>
          <a:prstGeom prst="rect">
            <a:avLst/>
          </a:prstGeom>
          <a:solidFill>
            <a:schemeClr val="accent2">
              <a:lumMod val="20000"/>
              <a:lumOff val="80000"/>
            </a:schemeClr>
          </a:solidFill>
        </p:spPr>
        <p:txBody>
          <a:bodyPr wrap="square">
            <a:spAutoFit/>
          </a:bodyPr>
          <a:lstStyle/>
          <a:p>
            <a:r>
              <a:rPr lang="en-SG" dirty="0">
                <a:solidFill>
                  <a:prstClr val="black"/>
                </a:solidFill>
              </a:rPr>
              <a:t>From Excel to R: </a:t>
            </a:r>
            <a:r>
              <a:rPr lang="en-SG" dirty="0">
                <a:solidFill>
                  <a:prstClr val="black"/>
                </a:solidFill>
                <a:hlinkClick r:id="rId5"/>
              </a:rPr>
              <a:t>http://rpubs.com/acolumbus/how-to-use-r-with-excel</a:t>
            </a:r>
            <a:r>
              <a:rPr lang="en-SG" dirty="0">
                <a:solidFill>
                  <a:prstClr val="black"/>
                </a:solidFill>
              </a:rPr>
              <a:t> (includes list of common Excel functions in R)</a:t>
            </a:r>
          </a:p>
        </p:txBody>
      </p:sp>
      <p:sp>
        <p:nvSpPr>
          <p:cNvPr id="10" name="Rectangle 9"/>
          <p:cNvSpPr/>
          <p:nvPr/>
        </p:nvSpPr>
        <p:spPr>
          <a:xfrm>
            <a:off x="460863" y="3991429"/>
            <a:ext cx="2841565" cy="923330"/>
          </a:xfrm>
          <a:prstGeom prst="rect">
            <a:avLst/>
          </a:prstGeom>
          <a:noFill/>
        </p:spPr>
        <p:txBody>
          <a:bodyPr wrap="square">
            <a:spAutoFit/>
          </a:bodyPr>
          <a:lstStyle/>
          <a:p>
            <a:r>
              <a:rPr lang="en-SG" dirty="0" smtClean="0">
                <a:solidFill>
                  <a:prstClr val="black"/>
                </a:solidFill>
              </a:rPr>
              <a:t>Markdown guide:</a:t>
            </a:r>
          </a:p>
          <a:p>
            <a:r>
              <a:rPr lang="en-SG" dirty="0" smtClean="0">
                <a:solidFill>
                  <a:prstClr val="black"/>
                </a:solidFill>
                <a:hlinkClick r:id="rId6"/>
              </a:rPr>
              <a:t>https</a:t>
            </a:r>
            <a:r>
              <a:rPr lang="en-SG" dirty="0">
                <a:solidFill>
                  <a:prstClr val="black"/>
                </a:solidFill>
                <a:hlinkClick r:id="rId6"/>
              </a:rPr>
              <a:t>://bookdown.org/yihui/rmarkdown</a:t>
            </a:r>
            <a:r>
              <a:rPr lang="en-SG" dirty="0" smtClean="0">
                <a:solidFill>
                  <a:prstClr val="black"/>
                </a:solidFill>
                <a:hlinkClick r:id="rId6"/>
              </a:rPr>
              <a:t>/</a:t>
            </a:r>
            <a:r>
              <a:rPr lang="en-SG" dirty="0" smtClean="0">
                <a:solidFill>
                  <a:prstClr val="black"/>
                </a:solidFill>
              </a:rPr>
              <a:t> </a:t>
            </a:r>
            <a:endParaRPr lang="en-SG" dirty="0">
              <a:solidFill>
                <a:prstClr val="black"/>
              </a:solidFill>
            </a:endParaRPr>
          </a:p>
        </p:txBody>
      </p:sp>
      <p:sp>
        <p:nvSpPr>
          <p:cNvPr id="12" name="Rectangle 2"/>
          <p:cNvSpPr>
            <a:spLocks noChangeArrowheads="1"/>
          </p:cNvSpPr>
          <p:nvPr/>
        </p:nvSpPr>
        <p:spPr bwMode="auto">
          <a:xfrm>
            <a:off x="3802355" y="1170310"/>
            <a:ext cx="8389645" cy="5293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b="1" dirty="0">
                <a:solidFill>
                  <a:prstClr val="black"/>
                </a:solidFill>
                <a:latin typeface="Arial" panose="020B0604020202020204" pitchFamily="34" charset="0"/>
              </a:rPr>
              <a:t>F</a:t>
            </a:r>
            <a:r>
              <a:rPr lang="en-US" altLang="en-US" b="1" dirty="0" smtClean="0">
                <a:solidFill>
                  <a:prstClr val="black"/>
                </a:solidFill>
                <a:latin typeface="Arial" panose="020B0604020202020204" pitchFamily="34" charset="0"/>
              </a:rPr>
              <a:t>ree resources aimed at beginners: </a:t>
            </a:r>
            <a:br>
              <a:rPr lang="en-US" altLang="en-US" b="1" dirty="0" smtClean="0">
                <a:solidFill>
                  <a:prstClr val="black"/>
                </a:solidFill>
                <a:latin typeface="Arial" panose="020B0604020202020204" pitchFamily="34" charset="0"/>
              </a:rPr>
            </a:br>
            <a:r>
              <a:rPr lang="en-US" altLang="en-US" dirty="0" smtClean="0">
                <a:solidFill>
                  <a:prstClr val="black"/>
                </a:solidFill>
                <a:latin typeface="Arial" panose="020B0604020202020204" pitchFamily="34" charset="0"/>
              </a:rPr>
              <a:t/>
            </a:r>
            <a:br>
              <a:rPr lang="en-US" altLang="en-US" dirty="0" smtClean="0">
                <a:solidFill>
                  <a:prstClr val="black"/>
                </a:solidFill>
                <a:latin typeface="Arial" panose="020B0604020202020204" pitchFamily="34" charset="0"/>
              </a:rPr>
            </a:br>
            <a:r>
              <a:rPr lang="en-US" altLang="en-US" dirty="0" smtClean="0">
                <a:solidFill>
                  <a:prstClr val="black"/>
                </a:solidFill>
                <a:latin typeface="Arial" panose="020B0604020202020204" pitchFamily="34" charset="0"/>
                <a:hlinkClick r:id="rId7"/>
              </a:rPr>
              <a:t>1. introduction to programming in R </a:t>
            </a:r>
            <a:r>
              <a:rPr lang="en-US" altLang="en-US" dirty="0" smtClean="0">
                <a:solidFill>
                  <a:prstClr val="black"/>
                </a:solidFill>
                <a:latin typeface="Arial" panose="020B0604020202020204" pitchFamily="34" charset="0"/>
              </a:rPr>
              <a:t/>
            </a:r>
            <a:br>
              <a:rPr lang="en-US" altLang="en-US" dirty="0" smtClean="0">
                <a:solidFill>
                  <a:prstClr val="black"/>
                </a:solidFill>
                <a:latin typeface="Arial" panose="020B0604020202020204" pitchFamily="34" charset="0"/>
              </a:rPr>
            </a:br>
            <a:endParaRPr lang="en-US" altLang="en-US" dirty="0" smtClean="0">
              <a:solidFill>
                <a:prstClr val="black"/>
              </a:solidFill>
              <a:latin typeface="Arial" panose="020B0604020202020204" pitchFamily="34" charset="0"/>
            </a:endParaRPr>
          </a:p>
          <a:p>
            <a:pPr eaLnBrk="0" fontAlgn="base" hangingPunct="0">
              <a:spcBef>
                <a:spcPct val="0"/>
              </a:spcBef>
              <a:spcAft>
                <a:spcPct val="0"/>
              </a:spcAft>
            </a:pPr>
            <a:r>
              <a:rPr lang="en-US" altLang="en-US" dirty="0" smtClean="0">
                <a:solidFill>
                  <a:prstClr val="black"/>
                </a:solidFill>
                <a:latin typeface="Arial" panose="020B0604020202020204" pitchFamily="34" charset="0"/>
                <a:hlinkClick r:id="rId8"/>
              </a:rPr>
              <a:t>2. Reproducible scientific analysis using RStudio and R</a:t>
            </a:r>
            <a:r>
              <a:rPr lang="en-US" altLang="en-US" dirty="0" smtClean="0">
                <a:solidFill>
                  <a:prstClr val="black"/>
                </a:solidFill>
                <a:latin typeface="Arial" panose="020B0604020202020204" pitchFamily="34" charset="0"/>
              </a:rPr>
              <a:t/>
            </a:r>
            <a:br>
              <a:rPr lang="en-US" altLang="en-US" dirty="0" smtClean="0">
                <a:solidFill>
                  <a:prstClr val="black"/>
                </a:solidFill>
                <a:latin typeface="Arial" panose="020B0604020202020204" pitchFamily="34" charset="0"/>
              </a:rPr>
            </a:br>
            <a:r>
              <a:rPr lang="en-US" altLang="en-US" dirty="0" smtClean="0">
                <a:solidFill>
                  <a:prstClr val="black"/>
                </a:solidFill>
                <a:latin typeface="Arial" panose="020B0604020202020204" pitchFamily="34" charset="0"/>
              </a:rPr>
              <a:t/>
            </a:r>
            <a:br>
              <a:rPr lang="en-US" altLang="en-US" dirty="0" smtClean="0">
                <a:solidFill>
                  <a:prstClr val="black"/>
                </a:solidFill>
                <a:latin typeface="Arial" panose="020B0604020202020204" pitchFamily="34" charset="0"/>
              </a:rPr>
            </a:br>
            <a:endParaRPr lang="en-US" altLang="en-US" dirty="0" smtClean="0">
              <a:solidFill>
                <a:prstClr val="black"/>
              </a:solidFill>
              <a:latin typeface="Arial" panose="020B0604020202020204" pitchFamily="34" charset="0"/>
            </a:endParaRPr>
          </a:p>
          <a:p>
            <a:pPr eaLnBrk="0" fontAlgn="base" hangingPunct="0">
              <a:spcBef>
                <a:spcPct val="0"/>
              </a:spcBef>
              <a:spcAft>
                <a:spcPct val="0"/>
              </a:spcAft>
            </a:pPr>
            <a:r>
              <a:rPr lang="en-US" altLang="en-US" b="1" dirty="0">
                <a:solidFill>
                  <a:prstClr val="black"/>
                </a:solidFill>
                <a:latin typeface="Arial" panose="020B0604020202020204" pitchFamily="34" charset="0"/>
              </a:rPr>
              <a:t>U</a:t>
            </a:r>
            <a:r>
              <a:rPr lang="en-US" altLang="en-US" b="1" dirty="0" smtClean="0">
                <a:solidFill>
                  <a:prstClr val="black"/>
                </a:solidFill>
                <a:latin typeface="Arial" panose="020B0604020202020204" pitchFamily="34" charset="0"/>
              </a:rPr>
              <a:t>seful but not fully free:</a:t>
            </a:r>
            <a:r>
              <a:rPr lang="en-US" altLang="en-US" dirty="0" smtClean="0">
                <a:solidFill>
                  <a:prstClr val="black"/>
                </a:solidFill>
                <a:latin typeface="Arial" panose="020B0604020202020204" pitchFamily="34" charset="0"/>
              </a:rPr>
              <a:t/>
            </a:r>
            <a:br>
              <a:rPr lang="en-US" altLang="en-US" dirty="0" smtClean="0">
                <a:solidFill>
                  <a:prstClr val="black"/>
                </a:solidFill>
                <a:latin typeface="Arial" panose="020B0604020202020204" pitchFamily="34" charset="0"/>
              </a:rPr>
            </a:br>
            <a:endParaRPr lang="en-US" altLang="en-US" sz="1600" dirty="0" smtClean="0">
              <a:solidFill>
                <a:prstClr val="black"/>
              </a:solidFill>
              <a:latin typeface="Arial" panose="020B0604020202020204" pitchFamily="34" charset="0"/>
            </a:endParaRPr>
          </a:p>
          <a:p>
            <a:pPr eaLnBrk="0" fontAlgn="base" hangingPunct="0">
              <a:spcBef>
                <a:spcPct val="0"/>
              </a:spcBef>
              <a:spcAft>
                <a:spcPct val="0"/>
              </a:spcAft>
            </a:pPr>
            <a:r>
              <a:rPr lang="en-US" altLang="en-US" sz="1600" dirty="0" err="1" smtClean="0">
                <a:solidFill>
                  <a:prstClr val="black"/>
                </a:solidFill>
                <a:latin typeface="Arial" panose="020B0604020202020204" pitchFamily="34" charset="0"/>
              </a:rPr>
              <a:t>Datacamp</a:t>
            </a:r>
            <a:r>
              <a:rPr lang="en-US" altLang="en-US" sz="1600" dirty="0" smtClean="0">
                <a:solidFill>
                  <a:prstClr val="black"/>
                </a:solidFill>
                <a:latin typeface="Arial" panose="020B0604020202020204" pitchFamily="34" charset="0"/>
              </a:rPr>
              <a:t> -  Each of these video tutorial series + hands on exercises is free to start and then unfortunately requires a paid subscription to continue. If you are in a class with more than 10 students, </a:t>
            </a:r>
            <a:r>
              <a:rPr lang="en-US" altLang="en-US" sz="1600" dirty="0" smtClean="0">
                <a:solidFill>
                  <a:prstClr val="black"/>
                </a:solidFill>
                <a:latin typeface="Arial" panose="020B0604020202020204" pitchFamily="34" charset="0"/>
                <a:hlinkClick r:id="rId9"/>
              </a:rPr>
              <a:t>the instructor can sign up and then all the students can get access for the whole semester for</a:t>
            </a:r>
            <a:r>
              <a:rPr lang="en-US" altLang="en-US" sz="1600" dirty="0" smtClean="0">
                <a:solidFill>
                  <a:prstClr val="black"/>
                </a:solidFill>
                <a:latin typeface="Arial" panose="020B0604020202020204" pitchFamily="34" charset="0"/>
              </a:rPr>
              <a:t> free</a:t>
            </a:r>
            <a:r>
              <a:rPr lang="en-US" altLang="en-US" dirty="0" smtClean="0">
                <a:solidFill>
                  <a:prstClr val="black"/>
                </a:solidFill>
                <a:latin typeface="Arial" panose="020B0604020202020204" pitchFamily="34" charset="0"/>
              </a:rPr>
              <a:t/>
            </a:r>
            <a:br>
              <a:rPr lang="en-US" altLang="en-US" dirty="0" smtClean="0">
                <a:solidFill>
                  <a:prstClr val="black"/>
                </a:solidFill>
                <a:latin typeface="Arial" panose="020B0604020202020204" pitchFamily="34" charset="0"/>
              </a:rPr>
            </a:br>
            <a:endParaRPr lang="en-US" altLang="en-US" sz="1600" dirty="0" smtClean="0">
              <a:solidFill>
                <a:prstClr val="black"/>
              </a:solidFill>
              <a:latin typeface="Arial" panose="020B0604020202020204" pitchFamily="34" charset="0"/>
            </a:endParaRPr>
          </a:p>
          <a:p>
            <a:pPr eaLnBrk="0" fontAlgn="base" hangingPunct="0">
              <a:spcBef>
                <a:spcPct val="0"/>
              </a:spcBef>
              <a:spcAft>
                <a:spcPct val="0"/>
              </a:spcAft>
              <a:buFontTx/>
              <a:buChar char="•"/>
            </a:pPr>
            <a:r>
              <a:rPr lang="en-US" altLang="en-US" sz="1600" dirty="0" smtClean="0">
                <a:solidFill>
                  <a:prstClr val="black"/>
                </a:solidFill>
                <a:latin typeface="Arial" panose="020B0604020202020204" pitchFamily="34" charset="0"/>
              </a:rPr>
              <a:t>Introduction to the  </a:t>
            </a:r>
            <a:r>
              <a:rPr lang="en-US" altLang="en-US" sz="1600" b="1" dirty="0" smtClean="0">
                <a:solidFill>
                  <a:prstClr val="black"/>
                </a:solidFill>
                <a:latin typeface="Arial" panose="020B0604020202020204" pitchFamily="34" charset="0"/>
                <a:hlinkClick r:id="rId10"/>
              </a:rPr>
              <a:t>RStudio IDE </a:t>
            </a:r>
            <a:r>
              <a:rPr lang="en-US" altLang="en-US" sz="1600" b="1" dirty="0" smtClean="0">
                <a:solidFill>
                  <a:prstClr val="black"/>
                </a:solidFill>
                <a:latin typeface="Arial" panose="020B0604020202020204" pitchFamily="34" charset="0"/>
              </a:rPr>
              <a:t> </a:t>
            </a:r>
          </a:p>
          <a:p>
            <a:pPr eaLnBrk="0" fontAlgn="base" hangingPunct="0">
              <a:spcBef>
                <a:spcPct val="0"/>
              </a:spcBef>
              <a:spcAft>
                <a:spcPct val="0"/>
              </a:spcAft>
              <a:buFontTx/>
              <a:buChar char="•"/>
            </a:pPr>
            <a:endParaRPr lang="en-US" altLang="en-US" sz="1600" dirty="0" smtClean="0">
              <a:solidFill>
                <a:prstClr val="black"/>
              </a:solidFill>
              <a:latin typeface="Arial" panose="020B0604020202020204" pitchFamily="34" charset="0"/>
            </a:endParaRPr>
          </a:p>
          <a:p>
            <a:pPr eaLnBrk="0" fontAlgn="base" hangingPunct="0">
              <a:spcBef>
                <a:spcPct val="0"/>
              </a:spcBef>
              <a:spcAft>
                <a:spcPct val="0"/>
              </a:spcAft>
              <a:buFontTx/>
              <a:buChar char="•"/>
            </a:pPr>
            <a:r>
              <a:rPr lang="en-US" altLang="en-US" sz="1600" dirty="0" smtClean="0">
                <a:solidFill>
                  <a:prstClr val="black"/>
                </a:solidFill>
                <a:latin typeface="Arial" panose="020B0604020202020204" pitchFamily="34" charset="0"/>
              </a:rPr>
              <a:t>Introduction to the </a:t>
            </a:r>
            <a:r>
              <a:rPr lang="en-US" altLang="en-US" sz="1600" dirty="0" err="1" smtClean="0">
                <a:solidFill>
                  <a:prstClr val="black"/>
                </a:solidFill>
                <a:latin typeface="Arial" panose="020B0604020202020204" pitchFamily="34" charset="0"/>
              </a:rPr>
              <a:t>tidyverse</a:t>
            </a:r>
            <a:r>
              <a:rPr lang="en-US" altLang="en-US" sz="1600" dirty="0" smtClean="0">
                <a:solidFill>
                  <a:prstClr val="black"/>
                </a:solidFill>
                <a:latin typeface="Arial" panose="020B0604020202020204" pitchFamily="34" charset="0"/>
              </a:rPr>
              <a:t>: </a:t>
            </a:r>
            <a:r>
              <a:rPr lang="en-US" altLang="en-US" sz="1600" dirty="0" smtClean="0">
                <a:solidFill>
                  <a:prstClr val="black"/>
                </a:solidFill>
                <a:latin typeface="Arial" panose="020B0604020202020204" pitchFamily="34" charset="0"/>
                <a:hlinkClick r:id="rId11"/>
              </a:rPr>
              <a:t>h</a:t>
            </a:r>
            <a:r>
              <a:rPr lang="en-US" altLang="en-US" sz="1200" dirty="0" smtClean="0">
                <a:solidFill>
                  <a:prstClr val="black"/>
                </a:solidFill>
                <a:latin typeface="Arial" panose="020B0604020202020204" pitchFamily="34" charset="0"/>
                <a:hlinkClick r:id="rId11"/>
              </a:rPr>
              <a:t>ttps://www.datacamp.com/courses/introduction-to-the-tidyverse</a:t>
            </a:r>
            <a:r>
              <a:rPr lang="en-US" altLang="en-US" sz="1200" dirty="0" smtClean="0">
                <a:solidFill>
                  <a:prstClr val="black"/>
                </a:solidFill>
                <a:latin typeface="Arial" panose="020B0604020202020204" pitchFamily="34" charset="0"/>
              </a:rPr>
              <a:t> </a:t>
            </a:r>
          </a:p>
          <a:p>
            <a:pPr eaLnBrk="0" fontAlgn="base" hangingPunct="0">
              <a:spcBef>
                <a:spcPct val="0"/>
              </a:spcBef>
              <a:spcAft>
                <a:spcPct val="0"/>
              </a:spcAft>
              <a:buFontTx/>
              <a:buChar char="•"/>
            </a:pPr>
            <a:endParaRPr lang="en-US" altLang="en-US" sz="1600" dirty="0" smtClean="0">
              <a:solidFill>
                <a:prstClr val="black"/>
              </a:solidFill>
              <a:latin typeface="Arial" panose="020B0604020202020204" pitchFamily="34" charset="0"/>
            </a:endParaRPr>
          </a:p>
          <a:p>
            <a:pPr eaLnBrk="0" fontAlgn="base" hangingPunct="0">
              <a:spcBef>
                <a:spcPct val="0"/>
              </a:spcBef>
              <a:spcAft>
                <a:spcPct val="0"/>
              </a:spcAft>
              <a:buFontTx/>
              <a:buChar char="•"/>
            </a:pPr>
            <a:r>
              <a:rPr lang="en-US" altLang="en-US" sz="1600" dirty="0" smtClean="0">
                <a:solidFill>
                  <a:prstClr val="black"/>
                </a:solidFill>
                <a:latin typeface="Arial" panose="020B0604020202020204" pitchFamily="34" charset="0"/>
              </a:rPr>
              <a:t>Generating reports with R markdown</a:t>
            </a:r>
            <a:r>
              <a:rPr lang="en-US" altLang="en-US" sz="1100" dirty="0" smtClean="0">
                <a:solidFill>
                  <a:prstClr val="black"/>
                </a:solidFill>
                <a:latin typeface="Arial" panose="020B0604020202020204" pitchFamily="34" charset="0"/>
              </a:rPr>
              <a:t>: </a:t>
            </a:r>
            <a:r>
              <a:rPr lang="en-US" altLang="en-US" sz="1100" b="1" dirty="0" smtClean="0">
                <a:solidFill>
                  <a:prstClr val="black"/>
                </a:solidFill>
                <a:latin typeface="Arial" panose="020B0604020202020204" pitchFamily="34" charset="0"/>
                <a:hlinkClick r:id="rId12"/>
              </a:rPr>
              <a:t>https://www.datacamp.com/courses/reporting-with-r-markdown</a:t>
            </a:r>
            <a:r>
              <a:rPr lang="en-US" altLang="en-US" sz="1100" dirty="0" smtClean="0">
                <a:solidFill>
                  <a:prstClr val="black"/>
                </a:solidFill>
                <a:latin typeface="Arial" panose="020B0604020202020204" pitchFamily="34" charset="0"/>
              </a:rPr>
              <a:t>  </a:t>
            </a:r>
          </a:p>
          <a:p>
            <a:pPr eaLnBrk="0" fontAlgn="base" hangingPunct="0">
              <a:spcBef>
                <a:spcPct val="0"/>
              </a:spcBef>
              <a:spcAft>
                <a:spcPct val="0"/>
              </a:spcAft>
            </a:pPr>
            <a:endParaRPr lang="en-US" altLang="en-US" dirty="0" smtClean="0">
              <a:solidFill>
                <a:prstClr val="black"/>
              </a:solidFill>
              <a:latin typeface="Arial" panose="020B0604020202020204" pitchFamily="34" charset="0"/>
            </a:endParaRPr>
          </a:p>
        </p:txBody>
      </p:sp>
    </p:spTree>
    <p:extLst>
      <p:ext uri="{BB962C8B-B14F-4D97-AF65-F5344CB8AC3E}">
        <p14:creationId xmlns:p14="http://schemas.microsoft.com/office/powerpoint/2010/main" val="38934638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1894" y="2559685"/>
            <a:ext cx="4166062" cy="1325563"/>
          </a:xfrm>
        </p:spPr>
        <p:txBody>
          <a:bodyPr>
            <a:normAutofit fontScale="90000"/>
          </a:bodyPr>
          <a:lstStyle/>
          <a:p>
            <a:pPr algn="ctr"/>
            <a:r>
              <a:rPr lang="en-US" b="1" dirty="0" smtClean="0">
                <a:solidFill>
                  <a:schemeClr val="accent2"/>
                </a:solidFill>
                <a:latin typeface="Arial Black" panose="020B0A04020102020204" pitchFamily="34" charset="0"/>
              </a:rPr>
              <a:t>Bonus slides!</a:t>
            </a:r>
            <a:br>
              <a:rPr lang="en-US" b="1" dirty="0" smtClean="0">
                <a:solidFill>
                  <a:schemeClr val="accent2"/>
                </a:solidFill>
                <a:latin typeface="Arial Black" panose="020B0A04020102020204" pitchFamily="34" charset="0"/>
              </a:rPr>
            </a:br>
            <a:r>
              <a:rPr lang="en-US" b="1" dirty="0" smtClean="0">
                <a:solidFill>
                  <a:schemeClr val="accent2"/>
                </a:solidFill>
                <a:latin typeface="Arial Black" panose="020B0A04020102020204" pitchFamily="34" charset="0"/>
              </a:rPr>
              <a:t/>
            </a:r>
            <a:br>
              <a:rPr lang="en-US" b="1" dirty="0" smtClean="0">
                <a:solidFill>
                  <a:schemeClr val="accent2"/>
                </a:solidFill>
                <a:latin typeface="Arial Black" panose="020B0A04020102020204" pitchFamily="34" charset="0"/>
              </a:rPr>
            </a:br>
            <a:r>
              <a:rPr lang="en-US" sz="3600" dirty="0" smtClean="0">
                <a:solidFill>
                  <a:schemeClr val="accent2"/>
                </a:solidFill>
                <a:latin typeface="+mn-lt"/>
              </a:rPr>
              <a:t>(for reference)</a:t>
            </a:r>
            <a:endParaRPr lang="en-SG" dirty="0">
              <a:solidFill>
                <a:schemeClr val="accent2"/>
              </a:solidFill>
              <a:latin typeface="+mn-lt"/>
            </a:endParaRPr>
          </a:p>
        </p:txBody>
      </p:sp>
    </p:spTree>
    <p:extLst>
      <p:ext uri="{BB962C8B-B14F-4D97-AF65-F5344CB8AC3E}">
        <p14:creationId xmlns:p14="http://schemas.microsoft.com/office/powerpoint/2010/main" val="7303095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jupyter logo"/>
          <p:cNvSpPr>
            <a:spLocks noChangeAspect="1" noChangeArrowheads="1"/>
          </p:cNvSpPr>
          <p:nvPr/>
        </p:nvSpPr>
        <p:spPr bwMode="auto">
          <a:xfrm>
            <a:off x="155575" y="-669925"/>
            <a:ext cx="1409700" cy="1409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6" name="Subtitle 5"/>
          <p:cNvSpPr>
            <a:spLocks noGrp="1"/>
          </p:cNvSpPr>
          <p:nvPr>
            <p:ph type="subTitle" idx="1"/>
          </p:nvPr>
        </p:nvSpPr>
        <p:spPr>
          <a:xfrm>
            <a:off x="155575" y="232756"/>
            <a:ext cx="11881254" cy="781397"/>
          </a:xfrm>
        </p:spPr>
        <p:txBody>
          <a:bodyPr>
            <a:noAutofit/>
          </a:bodyPr>
          <a:lstStyle/>
          <a:p>
            <a:pPr algn="l"/>
            <a:r>
              <a:rPr lang="en-US" sz="3200" dirty="0" smtClean="0">
                <a:latin typeface="+mj-lt"/>
              </a:rPr>
              <a:t>Three R tips you can start using today: </a:t>
            </a:r>
          </a:p>
        </p:txBody>
      </p:sp>
      <p:sp>
        <p:nvSpPr>
          <p:cNvPr id="3" name="Rectangle 2"/>
          <p:cNvSpPr/>
          <p:nvPr/>
        </p:nvSpPr>
        <p:spPr>
          <a:xfrm>
            <a:off x="12940146" y="6015289"/>
            <a:ext cx="6096000" cy="646331"/>
          </a:xfrm>
          <a:prstGeom prst="rect">
            <a:avLst/>
          </a:prstGeom>
        </p:spPr>
        <p:txBody>
          <a:bodyPr>
            <a:spAutoFit/>
          </a:bodyPr>
          <a:lstStyle/>
          <a:p>
            <a:r>
              <a:rPr lang="en-SG" dirty="0" smtClean="0"/>
              <a:t>https://www.coursera.org/learn/reproducible-research/lecture/oM6Xq/scripting-your-analysis</a:t>
            </a:r>
            <a:endParaRPr lang="en-SG" dirty="0"/>
          </a:p>
        </p:txBody>
      </p:sp>
      <p:sp>
        <p:nvSpPr>
          <p:cNvPr id="2" name="TextBox 1"/>
          <p:cNvSpPr txBox="1"/>
          <p:nvPr/>
        </p:nvSpPr>
        <p:spPr>
          <a:xfrm>
            <a:off x="302425" y="1068782"/>
            <a:ext cx="9642764" cy="5509200"/>
          </a:xfrm>
          <a:prstGeom prst="rect">
            <a:avLst/>
          </a:prstGeom>
          <a:noFill/>
        </p:spPr>
        <p:txBody>
          <a:bodyPr wrap="square" rtlCol="0">
            <a:spAutoFit/>
          </a:bodyPr>
          <a:lstStyle/>
          <a:p>
            <a:pPr marL="342900" indent="-342900">
              <a:buFont typeface="Arial" panose="020B0604020202020204" pitchFamily="34" charset="0"/>
              <a:buChar char="•"/>
            </a:pPr>
            <a:r>
              <a:rPr lang="en-US" sz="3200" dirty="0" smtClean="0">
                <a:latin typeface="+mj-lt"/>
                <a:hlinkClick r:id="rId3"/>
              </a:rPr>
              <a:t>here::here</a:t>
            </a:r>
            <a:r>
              <a:rPr lang="en-US" sz="3200" dirty="0" smtClean="0">
                <a:latin typeface="+mj-lt"/>
              </a:rPr>
              <a:t> (use with </a:t>
            </a:r>
            <a:r>
              <a:rPr lang="en-US" sz="3200" dirty="0" err="1" smtClean="0">
                <a:latin typeface="+mj-lt"/>
              </a:rPr>
              <a:t>RProject</a:t>
            </a:r>
            <a:r>
              <a:rPr lang="en-US" sz="3200" dirty="0" smtClean="0">
                <a:latin typeface="+mj-lt"/>
              </a:rPr>
              <a:t>)</a:t>
            </a:r>
          </a:p>
          <a:p>
            <a:pPr marL="800100" lvl="1" indent="-342900">
              <a:buFont typeface="Arial" panose="020B0604020202020204" pitchFamily="34" charset="0"/>
              <a:buChar char="•"/>
            </a:pPr>
            <a:r>
              <a:rPr lang="en-US" sz="2400" dirty="0" smtClean="0"/>
              <a:t>Freedom from hardcoded file paths!</a:t>
            </a:r>
          </a:p>
          <a:p>
            <a:pPr marL="800100" lvl="1" indent="-342900">
              <a:buFont typeface="Arial" panose="020B0604020202020204" pitchFamily="34" charset="0"/>
              <a:buChar char="•"/>
            </a:pPr>
            <a:endParaRPr lang="en-US" sz="1600" dirty="0"/>
          </a:p>
          <a:p>
            <a:pPr lvl="1"/>
            <a:r>
              <a:rPr lang="en-US" sz="2400" dirty="0" smtClean="0"/>
              <a:t>	library(here)</a:t>
            </a:r>
          </a:p>
          <a:p>
            <a:pPr lvl="1"/>
            <a:r>
              <a:rPr lang="en-US" sz="2400" dirty="0" smtClean="0"/>
              <a:t>	</a:t>
            </a:r>
            <a:r>
              <a:rPr lang="en-US" sz="2400" dirty="0" err="1" smtClean="0"/>
              <a:t>db</a:t>
            </a:r>
            <a:r>
              <a:rPr lang="en-US" sz="2400" dirty="0" smtClean="0"/>
              <a:t> &lt;- </a:t>
            </a:r>
            <a:r>
              <a:rPr lang="en-US" sz="2400" dirty="0" err="1"/>
              <a:t>read_csv</a:t>
            </a:r>
            <a:r>
              <a:rPr lang="en-US" sz="2400" dirty="0"/>
              <a:t>(here</a:t>
            </a:r>
            <a:r>
              <a:rPr lang="en-US" sz="2400" dirty="0" smtClean="0"/>
              <a:t>(“</a:t>
            </a:r>
            <a:r>
              <a:rPr lang="en-US" sz="2400" dirty="0" err="1" smtClean="0"/>
              <a:t>subfolder_name</a:t>
            </a:r>
            <a:r>
              <a:rPr lang="en-US" sz="2400" dirty="0" smtClean="0"/>
              <a:t>", “file_name.csv”))</a:t>
            </a:r>
            <a:endParaRPr lang="en-US" sz="2400" dirty="0"/>
          </a:p>
          <a:p>
            <a:endParaRPr lang="en-US" sz="3200" dirty="0" smtClean="0">
              <a:latin typeface="+mj-lt"/>
            </a:endParaRPr>
          </a:p>
          <a:p>
            <a:pPr marL="342900" indent="-342900">
              <a:buFont typeface="Arial" panose="020B0604020202020204" pitchFamily="34" charset="0"/>
              <a:buChar char="•"/>
            </a:pPr>
            <a:r>
              <a:rPr lang="en-US" sz="3200" dirty="0" smtClean="0">
                <a:latin typeface="+mj-lt"/>
                <a:hlinkClick r:id="rId4"/>
              </a:rPr>
              <a:t>read_csv</a:t>
            </a:r>
            <a:endParaRPr lang="en-US" sz="3200" dirty="0" smtClean="0">
              <a:latin typeface="+mj-lt"/>
            </a:endParaRPr>
          </a:p>
          <a:p>
            <a:pPr marL="800100" lvl="1" indent="-342900">
              <a:buFont typeface="Arial" panose="020B0604020202020204" pitchFamily="34" charset="0"/>
              <a:buChar char="•"/>
            </a:pPr>
            <a:r>
              <a:rPr lang="en-US" sz="2400" dirty="0" err="1"/>
              <a:t>t</a:t>
            </a:r>
            <a:r>
              <a:rPr lang="en-US" sz="2400" dirty="0" err="1" smtClean="0"/>
              <a:t>idyverse</a:t>
            </a:r>
            <a:r>
              <a:rPr lang="en-US" sz="2400" dirty="0" smtClean="0"/>
              <a:t> version of read.csv</a:t>
            </a:r>
          </a:p>
          <a:p>
            <a:pPr marL="800100" lvl="1" indent="-342900">
              <a:buFont typeface="Arial" panose="020B0604020202020204" pitchFamily="34" charset="0"/>
              <a:buChar char="•"/>
            </a:pPr>
            <a:r>
              <a:rPr lang="en-SG" sz="2400" dirty="0"/>
              <a:t>w</a:t>
            </a:r>
            <a:r>
              <a:rPr lang="en-SG" sz="2400" dirty="0" smtClean="0"/>
              <a:t>on’t coerce </a:t>
            </a:r>
            <a:r>
              <a:rPr lang="en-SG" sz="2400" dirty="0"/>
              <a:t>strings to factors</a:t>
            </a:r>
            <a:r>
              <a:rPr lang="en-SG" sz="2400" dirty="0" smtClean="0"/>
              <a:t>, </a:t>
            </a:r>
            <a:r>
              <a:rPr lang="en-SG" sz="2400" dirty="0"/>
              <a:t>outputs a </a:t>
            </a:r>
            <a:r>
              <a:rPr lang="en-SG" sz="2400" dirty="0" err="1" smtClean="0"/>
              <a:t>dataframe</a:t>
            </a:r>
            <a:r>
              <a:rPr lang="en-SG" sz="2400" dirty="0" smtClean="0"/>
              <a:t> (</a:t>
            </a:r>
            <a:r>
              <a:rPr lang="en-SG" sz="2400" dirty="0" err="1" smtClean="0"/>
              <a:t>tibble</a:t>
            </a:r>
            <a:r>
              <a:rPr lang="en-SG" sz="2400" dirty="0" smtClean="0"/>
              <a:t>)</a:t>
            </a:r>
          </a:p>
          <a:p>
            <a:pPr marL="800100" lvl="1"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3200" dirty="0" smtClean="0">
                <a:latin typeface="+mj-lt"/>
              </a:rPr>
              <a:t>“Save workspace image?”</a:t>
            </a:r>
          </a:p>
          <a:p>
            <a:pPr marL="800100" lvl="1" indent="-342900">
              <a:buFont typeface="Arial" panose="020B0604020202020204" pitchFamily="34" charset="0"/>
              <a:buChar char="•"/>
            </a:pPr>
            <a:r>
              <a:rPr lang="en-US" sz="2400" dirty="0" smtClean="0"/>
              <a:t>Don’t save!</a:t>
            </a:r>
            <a:r>
              <a:rPr lang="en-US" sz="3200" dirty="0" smtClean="0"/>
              <a:t> </a:t>
            </a:r>
            <a:endParaRPr lang="en-US" sz="3200" dirty="0"/>
          </a:p>
          <a:p>
            <a:pPr marL="800100" lvl="1" indent="-342900">
              <a:buFont typeface="Arial" panose="020B0604020202020204" pitchFamily="34" charset="0"/>
              <a:buChar char="•"/>
            </a:pPr>
            <a:endParaRPr lang="en-SG" sz="3200" dirty="0">
              <a:latin typeface="+mj-lt"/>
            </a:endParaRPr>
          </a:p>
        </p:txBody>
      </p:sp>
      <p:pic>
        <p:nvPicPr>
          <p:cNvPr id="9" name="Picture 8"/>
          <p:cNvPicPr>
            <a:picLocks noChangeAspect="1"/>
          </p:cNvPicPr>
          <p:nvPr/>
        </p:nvPicPr>
        <p:blipFill>
          <a:blip r:embed="rId5"/>
          <a:stretch>
            <a:fillRect/>
          </a:stretch>
        </p:blipFill>
        <p:spPr>
          <a:xfrm>
            <a:off x="5123807" y="5177946"/>
            <a:ext cx="3763686" cy="1258557"/>
          </a:xfrm>
          <a:prstGeom prst="rect">
            <a:avLst/>
          </a:prstGeom>
        </p:spPr>
      </p:pic>
    </p:spTree>
    <p:extLst>
      <p:ext uri="{BB962C8B-B14F-4D97-AF65-F5344CB8AC3E}">
        <p14:creationId xmlns:p14="http://schemas.microsoft.com/office/powerpoint/2010/main" val="35926631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jupyter logo"/>
          <p:cNvSpPr>
            <a:spLocks noChangeAspect="1" noChangeArrowheads="1"/>
          </p:cNvSpPr>
          <p:nvPr/>
        </p:nvSpPr>
        <p:spPr bwMode="auto">
          <a:xfrm>
            <a:off x="155575" y="-669925"/>
            <a:ext cx="1409700" cy="1409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6" name="Subtitle 5"/>
          <p:cNvSpPr>
            <a:spLocks noGrp="1"/>
          </p:cNvSpPr>
          <p:nvPr>
            <p:ph type="subTitle" idx="1"/>
          </p:nvPr>
        </p:nvSpPr>
        <p:spPr>
          <a:xfrm>
            <a:off x="373777" y="294309"/>
            <a:ext cx="10765884" cy="560021"/>
          </a:xfrm>
        </p:spPr>
        <p:txBody>
          <a:bodyPr>
            <a:noAutofit/>
          </a:bodyPr>
          <a:lstStyle/>
          <a:p>
            <a:pPr algn="l"/>
            <a:r>
              <a:rPr lang="en-US" sz="3200" dirty="0" smtClean="0">
                <a:latin typeface="+mj-lt"/>
              </a:rPr>
              <a:t>Where do we go from here?</a:t>
            </a:r>
            <a:endParaRPr lang="en-US" sz="3200" dirty="0">
              <a:latin typeface="+mj-lt"/>
            </a:endParaRPr>
          </a:p>
        </p:txBody>
      </p:sp>
      <p:sp>
        <p:nvSpPr>
          <p:cNvPr id="4" name="Rectangle 3"/>
          <p:cNvSpPr/>
          <p:nvPr/>
        </p:nvSpPr>
        <p:spPr>
          <a:xfrm>
            <a:off x="752570" y="5870089"/>
            <a:ext cx="8235588" cy="369332"/>
          </a:xfrm>
          <a:prstGeom prst="rect">
            <a:avLst/>
          </a:prstGeom>
        </p:spPr>
        <p:txBody>
          <a:bodyPr wrap="none">
            <a:spAutoFit/>
          </a:bodyPr>
          <a:lstStyle/>
          <a:p>
            <a:r>
              <a:rPr lang="en-SG" dirty="0" smtClean="0">
                <a:hlinkClick r:id="rId3"/>
              </a:rPr>
              <a:t>http://ropensci.github.io/reproducibility-guide/sections/introduction/</a:t>
            </a:r>
            <a:r>
              <a:rPr lang="en-SG" dirty="0" smtClean="0"/>
              <a:t> - Leveque et al </a:t>
            </a:r>
            <a:endParaRPr lang="en-SG" dirty="0"/>
          </a:p>
        </p:txBody>
      </p:sp>
      <p:sp>
        <p:nvSpPr>
          <p:cNvPr id="2" name="Rectangle 1"/>
          <p:cNvSpPr>
            <a:spLocks noChangeArrowheads="1"/>
          </p:cNvSpPr>
          <p:nvPr/>
        </p:nvSpPr>
        <p:spPr bwMode="auto">
          <a:xfrm rot="10800000" flipV="1">
            <a:off x="631765" y="1133635"/>
            <a:ext cx="10988734" cy="3816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ts val="1200"/>
              </a:spcBef>
              <a:spcAft>
                <a:spcPct val="0"/>
              </a:spcAft>
              <a:buClrTx/>
              <a:buSzTx/>
              <a:buFontTx/>
              <a:buNone/>
              <a:tabLst/>
            </a:pPr>
            <a:r>
              <a:rPr kumimoji="0" lang="en-US" altLang="en-US" sz="1800" b="0" i="0" u="none" strike="noStrike" cap="none" normalizeH="0" baseline="0" dirty="0" err="1" smtClean="0">
                <a:ln>
                  <a:noFill/>
                </a:ln>
                <a:solidFill>
                  <a:schemeClr val="tx1"/>
                </a:solidFill>
                <a:effectLst/>
                <a:latin typeface="Arial" panose="020B0604020202020204" pitchFamily="34" charset="0"/>
              </a:rPr>
              <a:t>ROpenSci</a:t>
            </a:r>
            <a:r>
              <a:rPr lang="en-US" altLang="en-US" dirty="0" err="1" smtClean="0">
                <a:latin typeface="Arial" panose="020B0604020202020204" pitchFamily="34" charset="0"/>
              </a:rPr>
              <a:t>’s</a:t>
            </a:r>
            <a:r>
              <a:rPr lang="en-US" altLang="en-US" dirty="0" smtClean="0">
                <a:latin typeface="Arial" panose="020B0604020202020204" pitchFamily="34" charset="0"/>
              </a:rPr>
              <a:t> perspective:</a:t>
            </a:r>
            <a:endParaRPr kumimoji="0" lang="en-US" altLang="en-US" sz="1800" b="0" i="0" u="none" strike="noStrike" cap="none" normalizeH="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ts val="120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ts val="1200"/>
              </a:spcBef>
              <a:spcAft>
                <a:spcPct val="0"/>
              </a:spcAft>
              <a:buClrTx/>
              <a:buSzTx/>
              <a:buFontTx/>
              <a:buChar char="•"/>
              <a:tabLst/>
            </a:pPr>
            <a:r>
              <a:rPr kumimoji="0" lang="en-US" altLang="en-US" sz="1800" b="1" i="0" u="none" strike="noStrike" cap="none" normalizeH="0" baseline="0" dirty="0" smtClean="0">
                <a:ln>
                  <a:noFill/>
                </a:ln>
                <a:solidFill>
                  <a:schemeClr val="tx1"/>
                </a:solidFill>
                <a:effectLst/>
                <a:latin typeface="Arial" panose="020B0604020202020204" pitchFamily="34" charset="0"/>
              </a:rPr>
              <a:t>Train students</a:t>
            </a:r>
            <a:r>
              <a:rPr kumimoji="0" lang="en-US" altLang="en-US" sz="1800" b="0" i="0" u="none" strike="noStrike" cap="none" normalizeH="0" baseline="0" dirty="0" smtClean="0">
                <a:ln>
                  <a:noFill/>
                </a:ln>
                <a:solidFill>
                  <a:schemeClr val="tx1"/>
                </a:solidFill>
                <a:effectLst/>
                <a:latin typeface="Arial" panose="020B0604020202020204" pitchFamily="34" charset="0"/>
              </a:rPr>
              <a:t> by putting homework, assignments &amp; dissertations on the reproducible research spectrum </a:t>
            </a:r>
          </a:p>
          <a:p>
            <a:pPr marL="0" marR="0" lvl="0" indent="0" algn="l" defTabSz="914400" rtl="0" eaLnBrk="0" fontAlgn="base" latinLnBrk="0" hangingPunct="0">
              <a:lnSpc>
                <a:spcPct val="100000"/>
              </a:lnSpc>
              <a:spcBef>
                <a:spcPts val="1200"/>
              </a:spcBef>
              <a:spcAft>
                <a:spcPct val="0"/>
              </a:spcAft>
              <a:buClrTx/>
              <a:buSzTx/>
              <a:buFontTx/>
              <a:buChar char="•"/>
              <a:tabLst/>
            </a:pPr>
            <a:r>
              <a:rPr kumimoji="0" lang="en-US" altLang="en-US" sz="1800" b="1" i="0" u="none" strike="noStrike" cap="none" normalizeH="0" baseline="0" dirty="0" smtClean="0">
                <a:ln>
                  <a:noFill/>
                </a:ln>
                <a:solidFill>
                  <a:schemeClr val="tx1"/>
                </a:solidFill>
                <a:effectLst/>
                <a:latin typeface="Arial" panose="020B0604020202020204" pitchFamily="34" charset="0"/>
              </a:rPr>
              <a:t>Publish examples</a:t>
            </a:r>
            <a:r>
              <a:rPr kumimoji="0" lang="en-US" altLang="en-US" sz="1800" b="0" i="0" u="none" strike="noStrike" cap="none" normalizeH="0" baseline="0" dirty="0" smtClean="0">
                <a:ln>
                  <a:noFill/>
                </a:ln>
                <a:solidFill>
                  <a:schemeClr val="tx1"/>
                </a:solidFill>
                <a:effectLst/>
                <a:latin typeface="Arial" panose="020B0604020202020204" pitchFamily="34" charset="0"/>
              </a:rPr>
              <a:t> of reproducible research in our field </a:t>
            </a:r>
          </a:p>
          <a:p>
            <a:pPr marL="0" marR="0" lvl="0" indent="0" algn="l" defTabSz="914400" rtl="0" eaLnBrk="0" fontAlgn="base" latinLnBrk="0" hangingPunct="0">
              <a:lnSpc>
                <a:spcPct val="100000"/>
              </a:lnSpc>
              <a:spcBef>
                <a:spcPts val="1200"/>
              </a:spcBef>
              <a:spcAft>
                <a:spcPct val="0"/>
              </a:spcAft>
              <a:buClrTx/>
              <a:buSzTx/>
              <a:buFontTx/>
              <a:buChar char="•"/>
              <a:tabLst/>
            </a:pPr>
            <a:r>
              <a:rPr kumimoji="0" lang="en-US" altLang="en-US" sz="1800" b="1" i="0" u="none" strike="noStrike" cap="none" normalizeH="0" baseline="0" dirty="0" smtClean="0">
                <a:ln>
                  <a:noFill/>
                </a:ln>
                <a:solidFill>
                  <a:schemeClr val="tx1"/>
                </a:solidFill>
                <a:effectLst/>
                <a:latin typeface="Arial" panose="020B0604020202020204" pitchFamily="34" charset="0"/>
              </a:rPr>
              <a:t>Request code &amp; data</a:t>
            </a:r>
            <a:r>
              <a:rPr kumimoji="0" lang="en-US" altLang="en-US" sz="1800" b="0" i="0" u="none" strike="noStrike" cap="none" normalizeH="0" baseline="0" dirty="0" smtClean="0">
                <a:ln>
                  <a:noFill/>
                </a:ln>
                <a:solidFill>
                  <a:schemeClr val="tx1"/>
                </a:solidFill>
                <a:effectLst/>
                <a:latin typeface="Arial" panose="020B0604020202020204" pitchFamily="34" charset="0"/>
              </a:rPr>
              <a:t> when reviewing </a:t>
            </a:r>
          </a:p>
          <a:p>
            <a:pPr marL="0" marR="0" lvl="0" indent="0" algn="l" defTabSz="914400" rtl="0" eaLnBrk="0" fontAlgn="base" latinLnBrk="0" hangingPunct="0">
              <a:lnSpc>
                <a:spcPct val="100000"/>
              </a:lnSpc>
              <a:spcBef>
                <a:spcPts val="1200"/>
              </a:spcBef>
              <a:spcAft>
                <a:spcPct val="0"/>
              </a:spcAft>
              <a:buClrTx/>
              <a:buSzTx/>
              <a:buFontTx/>
              <a:buChar char="•"/>
              <a:tabLst/>
            </a:pPr>
            <a:r>
              <a:rPr kumimoji="0" lang="en-US" altLang="en-US" sz="1800" b="1" i="0" u="none" strike="noStrike" cap="none" normalizeH="0" baseline="0" dirty="0" smtClean="0">
                <a:ln>
                  <a:noFill/>
                </a:ln>
                <a:solidFill>
                  <a:schemeClr val="tx1"/>
                </a:solidFill>
                <a:effectLst/>
                <a:latin typeface="Arial" panose="020B0604020202020204" pitchFamily="34" charset="0"/>
              </a:rPr>
              <a:t>Submit to &amp; review for journals</a:t>
            </a:r>
            <a:r>
              <a:rPr kumimoji="0" lang="en-US" altLang="en-US" sz="1800" b="0" i="0" u="none" strike="noStrike" cap="none" normalizeH="0" baseline="0" dirty="0" smtClean="0">
                <a:ln>
                  <a:noFill/>
                </a:ln>
                <a:solidFill>
                  <a:schemeClr val="tx1"/>
                </a:solidFill>
                <a:effectLst/>
                <a:latin typeface="Arial" panose="020B0604020202020204" pitchFamily="34" charset="0"/>
              </a:rPr>
              <a:t> that support reproducible research </a:t>
            </a:r>
          </a:p>
          <a:p>
            <a:pPr marL="0" marR="0" lvl="0" indent="0" algn="l" defTabSz="914400" rtl="0" eaLnBrk="0" fontAlgn="base" latinLnBrk="0" hangingPunct="0">
              <a:lnSpc>
                <a:spcPct val="100000"/>
              </a:lnSpc>
              <a:spcBef>
                <a:spcPts val="1200"/>
              </a:spcBef>
              <a:spcAft>
                <a:spcPct val="0"/>
              </a:spcAft>
              <a:buClrTx/>
              <a:buSzTx/>
              <a:buFontTx/>
              <a:buChar char="•"/>
              <a:tabLst/>
            </a:pPr>
            <a:r>
              <a:rPr kumimoji="0" lang="en-US" altLang="en-US" sz="1800" b="1" i="0" u="none" strike="noStrike" cap="none" normalizeH="0" baseline="0" dirty="0" smtClean="0">
                <a:ln>
                  <a:noFill/>
                </a:ln>
                <a:solidFill>
                  <a:schemeClr val="tx1"/>
                </a:solidFill>
                <a:effectLst/>
                <a:latin typeface="Arial" panose="020B0604020202020204" pitchFamily="34" charset="0"/>
              </a:rPr>
              <a:t>Critically review &amp; audit</a:t>
            </a:r>
            <a:r>
              <a:rPr kumimoji="0" lang="en-US" altLang="en-US" sz="1800" b="0" i="0" u="none" strike="noStrike" cap="none" normalizeH="0" baseline="0" dirty="0" smtClean="0">
                <a:ln>
                  <a:noFill/>
                </a:ln>
                <a:solidFill>
                  <a:schemeClr val="tx1"/>
                </a:solidFill>
                <a:effectLst/>
                <a:latin typeface="Arial" panose="020B0604020202020204" pitchFamily="34" charset="0"/>
              </a:rPr>
              <a:t> data management plans in grant proposals </a:t>
            </a:r>
          </a:p>
          <a:p>
            <a:pPr marL="0" marR="0" lvl="0" indent="0" algn="l" defTabSz="914400" rtl="0" eaLnBrk="0" fontAlgn="base" latinLnBrk="0" hangingPunct="0">
              <a:lnSpc>
                <a:spcPct val="100000"/>
              </a:lnSpc>
              <a:spcBef>
                <a:spcPts val="1200"/>
              </a:spcBef>
              <a:spcAft>
                <a:spcPct val="0"/>
              </a:spcAft>
              <a:buClrTx/>
              <a:buSzTx/>
              <a:buFontTx/>
              <a:buChar char="•"/>
              <a:tabLst/>
            </a:pPr>
            <a:r>
              <a:rPr kumimoji="0" lang="en-US" altLang="en-US" sz="1800" b="0" i="0" u="none" strike="noStrike" cap="none" normalizeH="0" baseline="0" dirty="0" smtClean="0">
                <a:ln>
                  <a:noFill/>
                </a:ln>
                <a:solidFill>
                  <a:schemeClr val="tx1"/>
                </a:solidFill>
                <a:effectLst/>
                <a:latin typeface="Arial" panose="020B0604020202020204" pitchFamily="34" charset="0"/>
              </a:rPr>
              <a:t>Consider reproducibility wherever possible in </a:t>
            </a:r>
            <a:r>
              <a:rPr kumimoji="0" lang="en-US" altLang="en-US" sz="1800" b="1" i="0" u="none" strike="noStrike" cap="none" normalizeH="0" baseline="0" dirty="0" smtClean="0">
                <a:ln>
                  <a:noFill/>
                </a:ln>
                <a:solidFill>
                  <a:schemeClr val="tx1"/>
                </a:solidFill>
                <a:effectLst/>
                <a:latin typeface="Arial" panose="020B0604020202020204" pitchFamily="34" charset="0"/>
              </a:rPr>
              <a:t>hiring, promotion &amp; reference letters</a:t>
            </a:r>
            <a:r>
              <a:rPr kumimoji="0" lang="en-US" altLang="en-US" sz="1800" b="0" i="0" u="none" strike="noStrike" cap="none" normalizeH="0" baseline="0" dirty="0" smtClean="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ts val="120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110463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jupyter logo"/>
          <p:cNvSpPr>
            <a:spLocks noChangeAspect="1" noChangeArrowheads="1"/>
          </p:cNvSpPr>
          <p:nvPr/>
        </p:nvSpPr>
        <p:spPr bwMode="auto">
          <a:xfrm>
            <a:off x="155575" y="-669925"/>
            <a:ext cx="1409700" cy="1409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solidFill>
                <a:prstClr val="black"/>
              </a:solidFill>
            </a:endParaRPr>
          </a:p>
        </p:txBody>
      </p:sp>
      <p:sp>
        <p:nvSpPr>
          <p:cNvPr id="6" name="Subtitle 5"/>
          <p:cNvSpPr>
            <a:spLocks noGrp="1"/>
          </p:cNvSpPr>
          <p:nvPr>
            <p:ph type="subTitle" idx="1"/>
          </p:nvPr>
        </p:nvSpPr>
        <p:spPr>
          <a:xfrm>
            <a:off x="373777" y="294309"/>
            <a:ext cx="10765884" cy="560021"/>
          </a:xfrm>
        </p:spPr>
        <p:txBody>
          <a:bodyPr>
            <a:noAutofit/>
          </a:bodyPr>
          <a:lstStyle/>
          <a:p>
            <a:pPr algn="l"/>
            <a:r>
              <a:rPr lang="en-US" sz="3200" b="1" dirty="0" smtClean="0">
                <a:latin typeface="+mj-lt"/>
              </a:rPr>
              <a:t>Why reproducible research?  Robustness</a:t>
            </a:r>
            <a:endParaRPr lang="en-US" sz="2800" b="1" dirty="0" smtClean="0">
              <a:latin typeface="+mj-lt"/>
            </a:endParaRPr>
          </a:p>
          <a:p>
            <a:pPr algn="l"/>
            <a:endParaRPr lang="en-US" sz="3200" b="1" dirty="0">
              <a:latin typeface="+mj-lt"/>
            </a:endParaRPr>
          </a:p>
        </p:txBody>
      </p:sp>
      <p:pic>
        <p:nvPicPr>
          <p:cNvPr id="2" name="Picture 1"/>
          <p:cNvPicPr>
            <a:picLocks noChangeAspect="1"/>
          </p:cNvPicPr>
          <p:nvPr/>
        </p:nvPicPr>
        <p:blipFill rotWithShape="1">
          <a:blip r:embed="rId3"/>
          <a:srcRect l="532" r="41501" b="89975"/>
          <a:stretch/>
        </p:blipFill>
        <p:spPr>
          <a:xfrm>
            <a:off x="373777" y="1183096"/>
            <a:ext cx="4509355" cy="656493"/>
          </a:xfrm>
          <a:prstGeom prst="rect">
            <a:avLst/>
          </a:prstGeom>
        </p:spPr>
      </p:pic>
      <p:sp>
        <p:nvSpPr>
          <p:cNvPr id="3" name="Rectangle 2"/>
          <p:cNvSpPr/>
          <p:nvPr/>
        </p:nvSpPr>
        <p:spPr>
          <a:xfrm>
            <a:off x="6231206" y="4439660"/>
            <a:ext cx="5516841" cy="1323439"/>
          </a:xfrm>
          <a:prstGeom prst="rect">
            <a:avLst/>
          </a:prstGeom>
          <a:solidFill>
            <a:schemeClr val="accent1">
              <a:lumMod val="20000"/>
              <a:lumOff val="80000"/>
            </a:schemeClr>
          </a:solidFill>
          <a:ln>
            <a:solidFill>
              <a:schemeClr val="accent1"/>
            </a:solidFill>
          </a:ln>
        </p:spPr>
        <p:txBody>
          <a:bodyPr wrap="square">
            <a:spAutoFit/>
          </a:bodyPr>
          <a:lstStyle/>
          <a:p>
            <a:r>
              <a:rPr lang="en-SG" sz="2000" dirty="0" smtClean="0">
                <a:solidFill>
                  <a:prstClr val="black"/>
                </a:solidFill>
              </a:rPr>
              <a:t>“Suddenly </a:t>
            </a:r>
            <a:r>
              <a:rPr lang="en-SG" sz="2000" dirty="0">
                <a:solidFill>
                  <a:prstClr val="black"/>
                </a:solidFill>
              </a:rPr>
              <a:t>it made sense that the Berkeley researchers hadn’t seen a second liquid phase; they were effectively running their simulations at temperatures well above the critical point</a:t>
            </a:r>
            <a:r>
              <a:rPr lang="en-SG" sz="2000" dirty="0" smtClean="0">
                <a:solidFill>
                  <a:prstClr val="black"/>
                </a:solidFill>
              </a:rPr>
              <a:t>.”</a:t>
            </a:r>
            <a:endParaRPr lang="en-SG" sz="2000" dirty="0">
              <a:solidFill>
                <a:prstClr val="black"/>
              </a:solidFill>
            </a:endParaRPr>
          </a:p>
        </p:txBody>
      </p:sp>
      <p:sp>
        <p:nvSpPr>
          <p:cNvPr id="10" name="Rectangle 9"/>
          <p:cNvSpPr/>
          <p:nvPr/>
        </p:nvSpPr>
        <p:spPr>
          <a:xfrm>
            <a:off x="6231206" y="6048942"/>
            <a:ext cx="5269875" cy="646331"/>
          </a:xfrm>
          <a:prstGeom prst="rect">
            <a:avLst/>
          </a:prstGeom>
        </p:spPr>
        <p:txBody>
          <a:bodyPr wrap="square">
            <a:spAutoFit/>
          </a:bodyPr>
          <a:lstStyle/>
          <a:p>
            <a:r>
              <a:rPr lang="en-SG" dirty="0">
                <a:solidFill>
                  <a:prstClr val="white">
                    <a:lumMod val="65000"/>
                  </a:prstClr>
                </a:solidFill>
              </a:rPr>
              <a:t>https://physicstoday.scitation.org/do/10.1063/PT.6.1.20180822a/full</a:t>
            </a:r>
            <a:r>
              <a:rPr lang="en-SG" dirty="0" smtClean="0">
                <a:solidFill>
                  <a:prstClr val="white">
                    <a:lumMod val="65000"/>
                  </a:prstClr>
                </a:solidFill>
              </a:rPr>
              <a:t>/</a:t>
            </a:r>
            <a:endParaRPr lang="en-SG" dirty="0">
              <a:solidFill>
                <a:prstClr val="white">
                  <a:lumMod val="65000"/>
                </a:prstClr>
              </a:solidFill>
            </a:endParaRPr>
          </a:p>
        </p:txBody>
      </p:sp>
      <p:sp>
        <p:nvSpPr>
          <p:cNvPr id="8" name="Rectangle 1"/>
          <p:cNvSpPr>
            <a:spLocks noChangeArrowheads="1"/>
          </p:cNvSpPr>
          <p:nvPr/>
        </p:nvSpPr>
        <p:spPr bwMode="auto">
          <a:xfrm>
            <a:off x="510344" y="4255914"/>
            <a:ext cx="5516841" cy="1938992"/>
          </a:xfrm>
          <a:prstGeom prst="rect">
            <a:avLst/>
          </a:prstGeom>
          <a:solidFill>
            <a:schemeClr val="accent2">
              <a:lumMod val="20000"/>
              <a:lumOff val="80000"/>
            </a:schemeClr>
          </a:solidFill>
          <a:ln>
            <a:solidFill>
              <a:schemeClr val="accent2"/>
            </a:solid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000" dirty="0" smtClean="0">
                <a:solidFill>
                  <a:prstClr val="black"/>
                </a:solidFill>
              </a:rPr>
              <a:t>“</a:t>
            </a:r>
            <a:r>
              <a:rPr lang="en-US" altLang="en-US" sz="2000" dirty="0" err="1" smtClean="0">
                <a:solidFill>
                  <a:prstClr val="black"/>
                </a:solidFill>
              </a:rPr>
              <a:t>Limmer</a:t>
            </a:r>
            <a:r>
              <a:rPr lang="en-US" altLang="en-US" sz="2000" dirty="0" smtClean="0">
                <a:solidFill>
                  <a:prstClr val="black"/>
                </a:solidFill>
              </a:rPr>
              <a:t> </a:t>
            </a:r>
            <a:r>
              <a:rPr lang="en-US" altLang="en-US" sz="2000" dirty="0">
                <a:solidFill>
                  <a:prstClr val="black"/>
                </a:solidFill>
              </a:rPr>
              <a:t>maintains that he and his mentor weren’t trying to hide anything. “I had and was very willing to share the code,” he says. What he didn’t have, he says, was the time or personnel to prepare the code in a form that could be useful to an </a:t>
            </a:r>
            <a:r>
              <a:rPr lang="en-US" altLang="en-US" sz="2000" dirty="0" smtClean="0">
                <a:solidFill>
                  <a:prstClr val="black"/>
                </a:solidFill>
              </a:rPr>
              <a:t>outsider”</a:t>
            </a:r>
          </a:p>
          <a:p>
            <a:pPr eaLnBrk="0" fontAlgn="base" hangingPunct="0">
              <a:spcBef>
                <a:spcPct val="0"/>
              </a:spcBef>
              <a:spcAft>
                <a:spcPct val="0"/>
              </a:spcAft>
            </a:pPr>
            <a:endParaRPr lang="en-US" altLang="en-US" sz="2000" dirty="0">
              <a:solidFill>
                <a:prstClr val="black"/>
              </a:solidFill>
            </a:endParaRPr>
          </a:p>
        </p:txBody>
      </p:sp>
      <p:sp>
        <p:nvSpPr>
          <p:cNvPr id="9" name="AutoShape 2" descr="Amorphous ices"/>
          <p:cNvSpPr>
            <a:spLocks noChangeAspect="1" noChangeArrowheads="1"/>
          </p:cNvSpPr>
          <p:nvPr/>
        </p:nvSpPr>
        <p:spPr bwMode="auto">
          <a:xfrm>
            <a:off x="-371152" y="1019815"/>
            <a:ext cx="364167" cy="36416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solidFill>
                <a:prstClr val="black"/>
              </a:solidFill>
            </a:endParaRPr>
          </a:p>
        </p:txBody>
      </p:sp>
      <p:pic>
        <p:nvPicPr>
          <p:cNvPr id="11" name="Picture 10"/>
          <p:cNvPicPr>
            <a:picLocks noChangeAspect="1"/>
          </p:cNvPicPr>
          <p:nvPr/>
        </p:nvPicPr>
        <p:blipFill rotWithShape="1">
          <a:blip r:embed="rId3"/>
          <a:srcRect t="26081" b="53145"/>
          <a:stretch/>
        </p:blipFill>
        <p:spPr>
          <a:xfrm>
            <a:off x="315670" y="1972459"/>
            <a:ext cx="11423030" cy="1997612"/>
          </a:xfrm>
          <a:prstGeom prst="rect">
            <a:avLst/>
          </a:prstGeom>
        </p:spPr>
      </p:pic>
    </p:spTree>
    <p:extLst>
      <p:ext uri="{BB962C8B-B14F-4D97-AF65-F5344CB8AC3E}">
        <p14:creationId xmlns:p14="http://schemas.microsoft.com/office/powerpoint/2010/main" val="415479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jupyter logo"/>
          <p:cNvSpPr>
            <a:spLocks noChangeAspect="1" noChangeArrowheads="1"/>
          </p:cNvSpPr>
          <p:nvPr/>
        </p:nvSpPr>
        <p:spPr bwMode="auto">
          <a:xfrm>
            <a:off x="155575" y="-669925"/>
            <a:ext cx="1409700" cy="1409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grpSp>
        <p:nvGrpSpPr>
          <p:cNvPr id="11" name="Group 10"/>
          <p:cNvGrpSpPr/>
          <p:nvPr/>
        </p:nvGrpSpPr>
        <p:grpSpPr>
          <a:xfrm>
            <a:off x="216716" y="3524417"/>
            <a:ext cx="4909761" cy="3137005"/>
            <a:chOff x="1022060" y="1938334"/>
            <a:chExt cx="4909761" cy="3137005"/>
          </a:xfrm>
        </p:grpSpPr>
        <p:pic>
          <p:nvPicPr>
            <p:cNvPr id="3" name="Picture 2"/>
            <p:cNvPicPr>
              <a:picLocks noChangeAspect="1"/>
            </p:cNvPicPr>
            <p:nvPr/>
          </p:nvPicPr>
          <p:blipFill rotWithShape="1">
            <a:blip r:embed="rId3"/>
            <a:srcRect l="11291" r="2494" b="94966"/>
            <a:stretch/>
          </p:blipFill>
          <p:spPr>
            <a:xfrm>
              <a:off x="1022060" y="1938334"/>
              <a:ext cx="4909761" cy="161733"/>
            </a:xfrm>
            <a:prstGeom prst="rect">
              <a:avLst/>
            </a:prstGeom>
            <a:ln>
              <a:solidFill>
                <a:schemeClr val="bg1">
                  <a:lumMod val="50000"/>
                </a:schemeClr>
              </a:solidFill>
            </a:ln>
          </p:spPr>
        </p:pic>
        <p:pic>
          <p:nvPicPr>
            <p:cNvPr id="9" name="Picture 8"/>
            <p:cNvPicPr>
              <a:picLocks noChangeAspect="1"/>
            </p:cNvPicPr>
            <p:nvPr/>
          </p:nvPicPr>
          <p:blipFill>
            <a:blip r:embed="rId4"/>
            <a:stretch>
              <a:fillRect/>
            </a:stretch>
          </p:blipFill>
          <p:spPr>
            <a:xfrm>
              <a:off x="1022060" y="2206339"/>
              <a:ext cx="4909761" cy="2869000"/>
            </a:xfrm>
            <a:prstGeom prst="rect">
              <a:avLst/>
            </a:prstGeom>
            <a:ln>
              <a:solidFill>
                <a:schemeClr val="bg1">
                  <a:lumMod val="50000"/>
                </a:schemeClr>
              </a:solidFill>
            </a:ln>
          </p:spPr>
        </p:pic>
      </p:grpSp>
      <p:cxnSp>
        <p:nvCxnSpPr>
          <p:cNvPr id="14" name="Straight Arrow Connector 13"/>
          <p:cNvCxnSpPr/>
          <p:nvPr/>
        </p:nvCxnSpPr>
        <p:spPr>
          <a:xfrm flipH="1">
            <a:off x="4544831" y="5044476"/>
            <a:ext cx="1203630" cy="440715"/>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603846" y="3364924"/>
            <a:ext cx="2676088" cy="1015663"/>
          </a:xfrm>
          <a:prstGeom prst="rect">
            <a:avLst/>
          </a:prstGeom>
        </p:spPr>
        <p:txBody>
          <a:bodyPr wrap="square">
            <a:spAutoFit/>
          </a:bodyPr>
          <a:lstStyle/>
          <a:p>
            <a:pPr algn="ctr"/>
            <a:r>
              <a:rPr lang="en-US" sz="2000" dirty="0" smtClean="0">
                <a:latin typeface="+mj-lt"/>
              </a:rPr>
              <a:t>Specified version</a:t>
            </a:r>
          </a:p>
          <a:p>
            <a:pPr algn="ctr"/>
            <a:r>
              <a:rPr lang="en-US" sz="2000" dirty="0" smtClean="0">
                <a:latin typeface="+mj-lt"/>
              </a:rPr>
              <a:t> of Python </a:t>
            </a:r>
          </a:p>
          <a:p>
            <a:pPr algn="ctr"/>
            <a:r>
              <a:rPr lang="en-US" sz="2000" dirty="0" smtClean="0">
                <a:latin typeface="+mj-lt"/>
              </a:rPr>
              <a:t>(or other kernels eg R) </a:t>
            </a:r>
          </a:p>
        </p:txBody>
      </p:sp>
      <p:sp>
        <p:nvSpPr>
          <p:cNvPr id="18" name="Rectangle 17"/>
          <p:cNvSpPr/>
          <p:nvPr/>
        </p:nvSpPr>
        <p:spPr>
          <a:xfrm>
            <a:off x="1405345" y="2537763"/>
            <a:ext cx="4670852" cy="707886"/>
          </a:xfrm>
          <a:prstGeom prst="rect">
            <a:avLst/>
          </a:prstGeom>
        </p:spPr>
        <p:txBody>
          <a:bodyPr wrap="square">
            <a:spAutoFit/>
          </a:bodyPr>
          <a:lstStyle/>
          <a:p>
            <a:pPr algn="ctr"/>
            <a:r>
              <a:rPr lang="en-US" sz="2000" dirty="0" smtClean="0">
                <a:latin typeface="+mj-lt"/>
              </a:rPr>
              <a:t>Visible in your browser,</a:t>
            </a:r>
          </a:p>
          <a:p>
            <a:pPr algn="ctr"/>
            <a:r>
              <a:rPr lang="en-US" sz="2000" dirty="0" smtClean="0">
                <a:latin typeface="+mj-lt"/>
              </a:rPr>
              <a:t>but running on a remote machine</a:t>
            </a:r>
          </a:p>
        </p:txBody>
      </p:sp>
      <p:cxnSp>
        <p:nvCxnSpPr>
          <p:cNvPr id="20" name="Straight Arrow Connector 19"/>
          <p:cNvCxnSpPr/>
          <p:nvPr/>
        </p:nvCxnSpPr>
        <p:spPr>
          <a:xfrm flipH="1">
            <a:off x="1405346" y="3245649"/>
            <a:ext cx="675124" cy="33386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5073337" y="3659951"/>
            <a:ext cx="675124" cy="33386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5873692" y="4770732"/>
            <a:ext cx="2406242" cy="707886"/>
          </a:xfrm>
          <a:prstGeom prst="rect">
            <a:avLst/>
          </a:prstGeom>
        </p:spPr>
        <p:txBody>
          <a:bodyPr wrap="square">
            <a:spAutoFit/>
          </a:bodyPr>
          <a:lstStyle/>
          <a:p>
            <a:pPr algn="ctr"/>
            <a:r>
              <a:rPr lang="en-US" sz="2000" dirty="0" smtClean="0">
                <a:latin typeface="+mj-lt"/>
              </a:rPr>
              <a:t>You see the code in the .</a:t>
            </a:r>
            <a:r>
              <a:rPr lang="en-US" sz="2000" dirty="0" err="1" smtClean="0">
                <a:latin typeface="+mj-lt"/>
              </a:rPr>
              <a:t>ipynb</a:t>
            </a:r>
            <a:r>
              <a:rPr lang="en-US" sz="2000" dirty="0" smtClean="0">
                <a:latin typeface="+mj-lt"/>
              </a:rPr>
              <a:t> file</a:t>
            </a:r>
          </a:p>
        </p:txBody>
      </p:sp>
      <p:sp>
        <p:nvSpPr>
          <p:cNvPr id="35" name="Subtitle 5"/>
          <p:cNvSpPr txBox="1">
            <a:spLocks/>
          </p:cNvSpPr>
          <p:nvPr/>
        </p:nvSpPr>
        <p:spPr>
          <a:xfrm>
            <a:off x="373777" y="294309"/>
            <a:ext cx="10765884" cy="56002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200" dirty="0" smtClean="0">
                <a:latin typeface="+mj-lt"/>
              </a:rPr>
              <a:t>How does Binder work?   </a:t>
            </a:r>
            <a:endParaRPr lang="en-US" sz="3200" dirty="0">
              <a:latin typeface="+mj-lt"/>
            </a:endParaRPr>
          </a:p>
        </p:txBody>
      </p:sp>
      <p:sp>
        <p:nvSpPr>
          <p:cNvPr id="2" name="Rectangle 1"/>
          <p:cNvSpPr/>
          <p:nvPr/>
        </p:nvSpPr>
        <p:spPr>
          <a:xfrm>
            <a:off x="216716" y="3145580"/>
            <a:ext cx="1451744" cy="369332"/>
          </a:xfrm>
          <a:prstGeom prst="rect">
            <a:avLst/>
          </a:prstGeom>
        </p:spPr>
        <p:txBody>
          <a:bodyPr wrap="none">
            <a:spAutoFit/>
          </a:bodyPr>
          <a:lstStyle/>
          <a:p>
            <a:r>
              <a:rPr lang="en-US" b="1" dirty="0" smtClean="0"/>
              <a:t>Your browser</a:t>
            </a:r>
            <a:endParaRPr lang="en-SG" dirty="0"/>
          </a:p>
        </p:txBody>
      </p:sp>
      <p:sp>
        <p:nvSpPr>
          <p:cNvPr id="4" name="Rectangle 3"/>
          <p:cNvSpPr/>
          <p:nvPr/>
        </p:nvSpPr>
        <p:spPr>
          <a:xfrm>
            <a:off x="95690" y="1160604"/>
            <a:ext cx="12036837" cy="400110"/>
          </a:xfrm>
          <a:prstGeom prst="rect">
            <a:avLst/>
          </a:prstGeom>
          <a:solidFill>
            <a:schemeClr val="accent1">
              <a:lumMod val="20000"/>
              <a:lumOff val="80000"/>
            </a:schemeClr>
          </a:solidFill>
          <a:ln>
            <a:solidFill>
              <a:schemeClr val="accent1">
                <a:lumMod val="40000"/>
                <a:lumOff val="60000"/>
              </a:schemeClr>
            </a:solidFill>
          </a:ln>
        </p:spPr>
        <p:txBody>
          <a:bodyPr wrap="square">
            <a:spAutoFit/>
          </a:bodyPr>
          <a:lstStyle/>
          <a:p>
            <a:r>
              <a:rPr lang="en-SG" sz="2000" b="1" dirty="0" smtClean="0"/>
              <a:t>“Binder</a:t>
            </a:r>
            <a:r>
              <a:rPr lang="en-SG" sz="2000" dirty="0" smtClean="0"/>
              <a:t> </a:t>
            </a:r>
            <a:r>
              <a:rPr lang="en-SG" sz="2000" dirty="0"/>
              <a:t>allows you to create custom computing environments that can be shared and used by many remote </a:t>
            </a:r>
            <a:r>
              <a:rPr lang="en-SG" sz="2000" dirty="0" smtClean="0"/>
              <a:t>users” </a:t>
            </a:r>
            <a:endParaRPr lang="en-SG" sz="2000" dirty="0"/>
          </a:p>
        </p:txBody>
      </p:sp>
      <p:sp>
        <p:nvSpPr>
          <p:cNvPr id="6" name="Rectangle 5"/>
          <p:cNvSpPr/>
          <p:nvPr/>
        </p:nvSpPr>
        <p:spPr>
          <a:xfrm>
            <a:off x="7907773" y="1602638"/>
            <a:ext cx="4313681" cy="369332"/>
          </a:xfrm>
          <a:prstGeom prst="rect">
            <a:avLst/>
          </a:prstGeom>
        </p:spPr>
        <p:txBody>
          <a:bodyPr wrap="none">
            <a:spAutoFit/>
          </a:bodyPr>
          <a:lstStyle/>
          <a:p>
            <a:r>
              <a:rPr lang="en-SG" i="1" dirty="0">
                <a:solidFill>
                  <a:schemeClr val="bg1">
                    <a:lumMod val="50000"/>
                  </a:schemeClr>
                </a:solidFill>
                <a:hlinkClick r:id="rId5"/>
              </a:rPr>
              <a:t>https://mybinder.readthedocs.io/en/latest</a:t>
            </a:r>
            <a:r>
              <a:rPr lang="en-SG" i="1" dirty="0" smtClean="0">
                <a:solidFill>
                  <a:schemeClr val="bg1">
                    <a:lumMod val="50000"/>
                  </a:schemeClr>
                </a:solidFill>
                <a:hlinkClick r:id="rId5"/>
              </a:rPr>
              <a:t>/</a:t>
            </a:r>
            <a:r>
              <a:rPr lang="en-SG" i="1" dirty="0" smtClean="0">
                <a:solidFill>
                  <a:schemeClr val="bg1">
                    <a:lumMod val="50000"/>
                  </a:schemeClr>
                </a:solidFill>
              </a:rPr>
              <a:t> </a:t>
            </a:r>
            <a:endParaRPr lang="en-SG" i="1" dirty="0">
              <a:solidFill>
                <a:schemeClr val="bg1">
                  <a:lumMod val="50000"/>
                </a:schemeClr>
              </a:solidFill>
            </a:endParaRPr>
          </a:p>
        </p:txBody>
      </p:sp>
    </p:spTree>
    <p:extLst>
      <p:ext uri="{BB962C8B-B14F-4D97-AF65-F5344CB8AC3E}">
        <p14:creationId xmlns:p14="http://schemas.microsoft.com/office/powerpoint/2010/main" val="16094131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464964" y="2045857"/>
            <a:ext cx="4562807" cy="3153226"/>
          </a:xfrm>
          <a:prstGeom prst="rect">
            <a:avLst/>
          </a:prstGeom>
          <a:ln>
            <a:solidFill>
              <a:schemeClr val="bg1">
                <a:lumMod val="50000"/>
              </a:schemeClr>
            </a:solidFill>
          </a:ln>
        </p:spPr>
      </p:pic>
      <p:sp>
        <p:nvSpPr>
          <p:cNvPr id="5" name="AutoShape 2" descr="Image result for jupyter logo"/>
          <p:cNvSpPr>
            <a:spLocks noChangeAspect="1" noChangeArrowheads="1"/>
          </p:cNvSpPr>
          <p:nvPr/>
        </p:nvSpPr>
        <p:spPr bwMode="auto">
          <a:xfrm>
            <a:off x="155575" y="-669925"/>
            <a:ext cx="1409700" cy="1409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grpSp>
        <p:nvGrpSpPr>
          <p:cNvPr id="11" name="Group 10"/>
          <p:cNvGrpSpPr/>
          <p:nvPr/>
        </p:nvGrpSpPr>
        <p:grpSpPr>
          <a:xfrm>
            <a:off x="216716" y="3524417"/>
            <a:ext cx="4909761" cy="3137005"/>
            <a:chOff x="1022060" y="1938334"/>
            <a:chExt cx="4909761" cy="3137005"/>
          </a:xfrm>
        </p:grpSpPr>
        <p:pic>
          <p:nvPicPr>
            <p:cNvPr id="3" name="Picture 2"/>
            <p:cNvPicPr>
              <a:picLocks noChangeAspect="1"/>
            </p:cNvPicPr>
            <p:nvPr/>
          </p:nvPicPr>
          <p:blipFill rotWithShape="1">
            <a:blip r:embed="rId4"/>
            <a:srcRect l="11291" r="2494" b="94966"/>
            <a:stretch/>
          </p:blipFill>
          <p:spPr>
            <a:xfrm>
              <a:off x="1022060" y="1938334"/>
              <a:ext cx="4909761" cy="161733"/>
            </a:xfrm>
            <a:prstGeom prst="rect">
              <a:avLst/>
            </a:prstGeom>
            <a:ln>
              <a:solidFill>
                <a:schemeClr val="bg1">
                  <a:lumMod val="50000"/>
                </a:schemeClr>
              </a:solidFill>
            </a:ln>
          </p:spPr>
        </p:pic>
        <p:pic>
          <p:nvPicPr>
            <p:cNvPr id="9" name="Picture 8"/>
            <p:cNvPicPr>
              <a:picLocks noChangeAspect="1"/>
            </p:cNvPicPr>
            <p:nvPr/>
          </p:nvPicPr>
          <p:blipFill>
            <a:blip r:embed="rId5"/>
            <a:stretch>
              <a:fillRect/>
            </a:stretch>
          </p:blipFill>
          <p:spPr>
            <a:xfrm>
              <a:off x="1022060" y="2206339"/>
              <a:ext cx="4909761" cy="2869000"/>
            </a:xfrm>
            <a:prstGeom prst="rect">
              <a:avLst/>
            </a:prstGeom>
            <a:ln>
              <a:solidFill>
                <a:schemeClr val="bg1">
                  <a:lumMod val="50000"/>
                </a:schemeClr>
              </a:solidFill>
            </a:ln>
          </p:spPr>
        </p:pic>
      </p:grpSp>
      <p:sp>
        <p:nvSpPr>
          <p:cNvPr id="14" name="Subtitle 5"/>
          <p:cNvSpPr txBox="1">
            <a:spLocks/>
          </p:cNvSpPr>
          <p:nvPr/>
        </p:nvSpPr>
        <p:spPr>
          <a:xfrm>
            <a:off x="389614" y="311550"/>
            <a:ext cx="10765884" cy="56002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200" dirty="0" smtClean="0">
                <a:latin typeface="+mj-lt"/>
              </a:rPr>
              <a:t>How does Binder work?</a:t>
            </a:r>
            <a:endParaRPr lang="en-US" sz="3200" dirty="0">
              <a:latin typeface="+mj-lt"/>
            </a:endParaRPr>
          </a:p>
        </p:txBody>
      </p:sp>
      <p:sp>
        <p:nvSpPr>
          <p:cNvPr id="20" name="TextBox 19"/>
          <p:cNvSpPr txBox="1"/>
          <p:nvPr/>
        </p:nvSpPr>
        <p:spPr>
          <a:xfrm>
            <a:off x="1913843" y="2447780"/>
            <a:ext cx="1479666" cy="707886"/>
          </a:xfrm>
          <a:prstGeom prst="rect">
            <a:avLst/>
          </a:prstGeom>
          <a:noFill/>
        </p:spPr>
        <p:txBody>
          <a:bodyPr wrap="square" rtlCol="0">
            <a:spAutoFit/>
          </a:bodyPr>
          <a:lstStyle/>
          <a:p>
            <a:r>
              <a:rPr lang="en-US" sz="4000" dirty="0" smtClean="0"/>
              <a:t>+</a:t>
            </a:r>
            <a:endParaRPr lang="en-SG" dirty="0"/>
          </a:p>
        </p:txBody>
      </p:sp>
      <p:sp>
        <p:nvSpPr>
          <p:cNvPr id="27" name="Rectangle 26"/>
          <p:cNvSpPr/>
          <p:nvPr/>
        </p:nvSpPr>
        <p:spPr>
          <a:xfrm>
            <a:off x="184021" y="3148350"/>
            <a:ext cx="1451744" cy="369332"/>
          </a:xfrm>
          <a:prstGeom prst="rect">
            <a:avLst/>
          </a:prstGeom>
        </p:spPr>
        <p:txBody>
          <a:bodyPr wrap="none">
            <a:spAutoFit/>
          </a:bodyPr>
          <a:lstStyle/>
          <a:p>
            <a:r>
              <a:rPr lang="en-US" b="1" dirty="0" smtClean="0"/>
              <a:t>Your browser</a:t>
            </a:r>
            <a:endParaRPr lang="en-SG" dirty="0"/>
          </a:p>
        </p:txBody>
      </p:sp>
      <p:sp>
        <p:nvSpPr>
          <p:cNvPr id="19" name="Rectangle 18"/>
          <p:cNvSpPr/>
          <p:nvPr/>
        </p:nvSpPr>
        <p:spPr>
          <a:xfrm>
            <a:off x="136501" y="1347060"/>
            <a:ext cx="6947482" cy="707886"/>
          </a:xfrm>
          <a:prstGeom prst="rect">
            <a:avLst/>
          </a:prstGeom>
        </p:spPr>
        <p:txBody>
          <a:bodyPr wrap="square">
            <a:spAutoFit/>
          </a:bodyPr>
          <a:lstStyle/>
          <a:p>
            <a:pPr algn="ctr"/>
            <a:r>
              <a:rPr lang="en-US" sz="2000" dirty="0" smtClean="0">
                <a:latin typeface="+mj-lt"/>
              </a:rPr>
              <a:t>Code for notebook and list of dependencies and files available on GitHub (right now Binder only works with public repositories) </a:t>
            </a:r>
          </a:p>
        </p:txBody>
      </p:sp>
      <p:cxnSp>
        <p:nvCxnSpPr>
          <p:cNvPr id="22" name="Straight Arrow Connector 21"/>
          <p:cNvCxnSpPr/>
          <p:nvPr/>
        </p:nvCxnSpPr>
        <p:spPr>
          <a:xfrm>
            <a:off x="1786571" y="2079029"/>
            <a:ext cx="622181" cy="36461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03296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4794009" y="1175498"/>
            <a:ext cx="4909761" cy="3137005"/>
          </a:xfrm>
          <a:prstGeom prst="rect">
            <a:avLst/>
          </a:prstGeom>
          <a:solidFill>
            <a:schemeClr val="bg1"/>
          </a:solidFill>
          <a:ln>
            <a:solidFill>
              <a:schemeClr val="bg1">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SG"/>
          </a:p>
        </p:txBody>
      </p:sp>
      <p:pic>
        <p:nvPicPr>
          <p:cNvPr id="4" name="Picture 3"/>
          <p:cNvPicPr>
            <a:picLocks noChangeAspect="1"/>
          </p:cNvPicPr>
          <p:nvPr/>
        </p:nvPicPr>
        <p:blipFill>
          <a:blip r:embed="rId3"/>
          <a:stretch>
            <a:fillRect/>
          </a:stretch>
        </p:blipFill>
        <p:spPr>
          <a:xfrm>
            <a:off x="2464964" y="2045857"/>
            <a:ext cx="4562807" cy="3153226"/>
          </a:xfrm>
          <a:prstGeom prst="rect">
            <a:avLst/>
          </a:prstGeom>
          <a:ln>
            <a:solidFill>
              <a:schemeClr val="bg1">
                <a:lumMod val="50000"/>
              </a:schemeClr>
            </a:solidFill>
          </a:ln>
        </p:spPr>
      </p:pic>
      <p:sp>
        <p:nvSpPr>
          <p:cNvPr id="5" name="AutoShape 2" descr="Image result for jupyter logo"/>
          <p:cNvSpPr>
            <a:spLocks noChangeAspect="1" noChangeArrowheads="1"/>
          </p:cNvSpPr>
          <p:nvPr/>
        </p:nvSpPr>
        <p:spPr bwMode="auto">
          <a:xfrm>
            <a:off x="155575" y="-669925"/>
            <a:ext cx="1409700" cy="1409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grpSp>
        <p:nvGrpSpPr>
          <p:cNvPr id="11" name="Group 10"/>
          <p:cNvGrpSpPr/>
          <p:nvPr/>
        </p:nvGrpSpPr>
        <p:grpSpPr>
          <a:xfrm>
            <a:off x="216716" y="3524417"/>
            <a:ext cx="4909761" cy="3137005"/>
            <a:chOff x="1022060" y="1938334"/>
            <a:chExt cx="4909761" cy="3137005"/>
          </a:xfrm>
        </p:grpSpPr>
        <p:pic>
          <p:nvPicPr>
            <p:cNvPr id="3" name="Picture 2"/>
            <p:cNvPicPr>
              <a:picLocks noChangeAspect="1"/>
            </p:cNvPicPr>
            <p:nvPr/>
          </p:nvPicPr>
          <p:blipFill rotWithShape="1">
            <a:blip r:embed="rId4"/>
            <a:srcRect l="11291" r="2494" b="94966"/>
            <a:stretch/>
          </p:blipFill>
          <p:spPr>
            <a:xfrm>
              <a:off x="1022060" y="1938334"/>
              <a:ext cx="4909761" cy="161733"/>
            </a:xfrm>
            <a:prstGeom prst="rect">
              <a:avLst/>
            </a:prstGeom>
            <a:ln>
              <a:solidFill>
                <a:schemeClr val="bg1">
                  <a:lumMod val="50000"/>
                </a:schemeClr>
              </a:solidFill>
            </a:ln>
          </p:spPr>
        </p:pic>
        <p:pic>
          <p:nvPicPr>
            <p:cNvPr id="9" name="Picture 8"/>
            <p:cNvPicPr>
              <a:picLocks noChangeAspect="1"/>
            </p:cNvPicPr>
            <p:nvPr/>
          </p:nvPicPr>
          <p:blipFill>
            <a:blip r:embed="rId5"/>
            <a:stretch>
              <a:fillRect/>
            </a:stretch>
          </p:blipFill>
          <p:spPr>
            <a:xfrm>
              <a:off x="1022060" y="2206339"/>
              <a:ext cx="4909761" cy="2869000"/>
            </a:xfrm>
            <a:prstGeom prst="rect">
              <a:avLst/>
            </a:prstGeom>
            <a:ln>
              <a:solidFill>
                <a:schemeClr val="bg1">
                  <a:lumMod val="50000"/>
                </a:schemeClr>
              </a:solidFill>
            </a:ln>
          </p:spPr>
        </p:pic>
      </p:grpSp>
      <p:sp>
        <p:nvSpPr>
          <p:cNvPr id="14" name="Subtitle 5"/>
          <p:cNvSpPr txBox="1">
            <a:spLocks/>
          </p:cNvSpPr>
          <p:nvPr/>
        </p:nvSpPr>
        <p:spPr>
          <a:xfrm>
            <a:off x="389614" y="311550"/>
            <a:ext cx="10765884" cy="56002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200" dirty="0" smtClean="0">
                <a:latin typeface="+mj-lt"/>
              </a:rPr>
              <a:t>How does Binder work?</a:t>
            </a:r>
            <a:endParaRPr lang="en-US" sz="3200" dirty="0">
              <a:latin typeface="+mj-lt"/>
            </a:endParaRPr>
          </a:p>
        </p:txBody>
      </p:sp>
      <p:sp>
        <p:nvSpPr>
          <p:cNvPr id="7" name="TextBox 6"/>
          <p:cNvSpPr txBox="1"/>
          <p:nvPr/>
        </p:nvSpPr>
        <p:spPr>
          <a:xfrm>
            <a:off x="7196377" y="2585594"/>
            <a:ext cx="1057013" cy="1200329"/>
          </a:xfrm>
          <a:prstGeom prst="rect">
            <a:avLst/>
          </a:prstGeom>
          <a:noFill/>
          <a:ln>
            <a:solidFill>
              <a:schemeClr val="accent2"/>
            </a:solidFill>
          </a:ln>
        </p:spPr>
        <p:txBody>
          <a:bodyPr wrap="square" rtlCol="0">
            <a:spAutoFit/>
          </a:bodyPr>
          <a:lstStyle/>
          <a:p>
            <a:r>
              <a:rPr lang="en-US" dirty="0">
                <a:solidFill>
                  <a:schemeClr val="accent2"/>
                </a:solidFill>
              </a:rPr>
              <a:t>r</a:t>
            </a:r>
            <a:r>
              <a:rPr lang="en-US" dirty="0" smtClean="0">
                <a:solidFill>
                  <a:schemeClr val="accent2"/>
                </a:solidFill>
              </a:rPr>
              <a:t>equired</a:t>
            </a:r>
          </a:p>
          <a:p>
            <a:r>
              <a:rPr lang="en-US" dirty="0">
                <a:solidFill>
                  <a:schemeClr val="accent2"/>
                </a:solidFill>
              </a:rPr>
              <a:t>s</a:t>
            </a:r>
            <a:r>
              <a:rPr lang="en-US" dirty="0" smtClean="0">
                <a:solidFill>
                  <a:schemeClr val="accent2"/>
                </a:solidFill>
              </a:rPr>
              <a:t>oftware + packages</a:t>
            </a:r>
            <a:endParaRPr lang="en-SG" dirty="0">
              <a:solidFill>
                <a:schemeClr val="accent2"/>
              </a:solidFill>
            </a:endParaRPr>
          </a:p>
        </p:txBody>
      </p:sp>
      <p:sp>
        <p:nvSpPr>
          <p:cNvPr id="8" name="Rectangle 7"/>
          <p:cNvSpPr/>
          <p:nvPr/>
        </p:nvSpPr>
        <p:spPr>
          <a:xfrm>
            <a:off x="8421997" y="3469256"/>
            <a:ext cx="1043876" cy="646331"/>
          </a:xfrm>
          <a:prstGeom prst="rect">
            <a:avLst/>
          </a:prstGeom>
          <a:ln>
            <a:solidFill>
              <a:schemeClr val="accent2"/>
            </a:solidFill>
          </a:ln>
        </p:spPr>
        <p:txBody>
          <a:bodyPr wrap="none">
            <a:spAutoFit/>
          </a:bodyPr>
          <a:lstStyle/>
          <a:p>
            <a:r>
              <a:rPr lang="en-US" dirty="0">
                <a:solidFill>
                  <a:schemeClr val="accent2"/>
                </a:solidFill>
              </a:rPr>
              <a:t>i</a:t>
            </a:r>
            <a:r>
              <a:rPr lang="en-US" dirty="0" smtClean="0">
                <a:solidFill>
                  <a:schemeClr val="accent2"/>
                </a:solidFill>
              </a:rPr>
              <a:t>ncluded </a:t>
            </a:r>
          </a:p>
          <a:p>
            <a:r>
              <a:rPr lang="en-US" dirty="0" smtClean="0">
                <a:solidFill>
                  <a:schemeClr val="accent2"/>
                </a:solidFill>
              </a:rPr>
              <a:t>data</a:t>
            </a:r>
            <a:endParaRPr lang="en-SG" dirty="0">
              <a:solidFill>
                <a:schemeClr val="accent2"/>
              </a:solidFill>
            </a:endParaRPr>
          </a:p>
        </p:txBody>
      </p:sp>
      <p:pic>
        <p:nvPicPr>
          <p:cNvPr id="10" name="Picture 9"/>
          <p:cNvPicPr>
            <a:picLocks noChangeAspect="1"/>
          </p:cNvPicPr>
          <p:nvPr/>
        </p:nvPicPr>
        <p:blipFill>
          <a:blip r:embed="rId6"/>
          <a:stretch>
            <a:fillRect/>
          </a:stretch>
        </p:blipFill>
        <p:spPr>
          <a:xfrm>
            <a:off x="7383710" y="1426101"/>
            <a:ext cx="1272330" cy="1063588"/>
          </a:xfrm>
          <a:prstGeom prst="rect">
            <a:avLst/>
          </a:prstGeom>
        </p:spPr>
      </p:pic>
      <p:sp>
        <p:nvSpPr>
          <p:cNvPr id="20" name="TextBox 19"/>
          <p:cNvSpPr txBox="1"/>
          <p:nvPr/>
        </p:nvSpPr>
        <p:spPr>
          <a:xfrm>
            <a:off x="1913843" y="2447780"/>
            <a:ext cx="1479666" cy="707886"/>
          </a:xfrm>
          <a:prstGeom prst="rect">
            <a:avLst/>
          </a:prstGeom>
          <a:noFill/>
        </p:spPr>
        <p:txBody>
          <a:bodyPr wrap="square" rtlCol="0">
            <a:spAutoFit/>
          </a:bodyPr>
          <a:lstStyle/>
          <a:p>
            <a:r>
              <a:rPr lang="en-US" sz="4000" dirty="0" smtClean="0"/>
              <a:t>+</a:t>
            </a:r>
            <a:endParaRPr lang="en-SG" dirty="0"/>
          </a:p>
        </p:txBody>
      </p:sp>
      <p:sp>
        <p:nvSpPr>
          <p:cNvPr id="21" name="TextBox 20"/>
          <p:cNvSpPr txBox="1"/>
          <p:nvPr/>
        </p:nvSpPr>
        <p:spPr>
          <a:xfrm>
            <a:off x="4226683" y="939010"/>
            <a:ext cx="1479666" cy="707886"/>
          </a:xfrm>
          <a:prstGeom prst="rect">
            <a:avLst/>
          </a:prstGeom>
          <a:noFill/>
        </p:spPr>
        <p:txBody>
          <a:bodyPr wrap="square" rtlCol="0">
            <a:spAutoFit/>
          </a:bodyPr>
          <a:lstStyle/>
          <a:p>
            <a:r>
              <a:rPr lang="en-US" sz="4000" dirty="0" smtClean="0"/>
              <a:t>+</a:t>
            </a:r>
            <a:endParaRPr lang="en-SG" dirty="0"/>
          </a:p>
        </p:txBody>
      </p:sp>
      <p:sp>
        <p:nvSpPr>
          <p:cNvPr id="27" name="Rectangle 26"/>
          <p:cNvSpPr/>
          <p:nvPr/>
        </p:nvSpPr>
        <p:spPr>
          <a:xfrm>
            <a:off x="184021" y="3148350"/>
            <a:ext cx="1451744" cy="369332"/>
          </a:xfrm>
          <a:prstGeom prst="rect">
            <a:avLst/>
          </a:prstGeom>
        </p:spPr>
        <p:txBody>
          <a:bodyPr wrap="none">
            <a:spAutoFit/>
          </a:bodyPr>
          <a:lstStyle/>
          <a:p>
            <a:r>
              <a:rPr lang="en-US" b="1" dirty="0" smtClean="0"/>
              <a:t>Your browser</a:t>
            </a:r>
            <a:endParaRPr lang="en-SG" dirty="0"/>
          </a:p>
        </p:txBody>
      </p:sp>
      <p:sp>
        <p:nvSpPr>
          <p:cNvPr id="28" name="Rectangle 27"/>
          <p:cNvSpPr/>
          <p:nvPr/>
        </p:nvSpPr>
        <p:spPr>
          <a:xfrm>
            <a:off x="2436963" y="1390291"/>
            <a:ext cx="2400439" cy="646331"/>
          </a:xfrm>
          <a:prstGeom prst="rect">
            <a:avLst/>
          </a:prstGeom>
        </p:spPr>
        <p:txBody>
          <a:bodyPr wrap="square">
            <a:spAutoFit/>
          </a:bodyPr>
          <a:lstStyle/>
          <a:p>
            <a:r>
              <a:rPr lang="en-US" b="1" dirty="0" smtClean="0"/>
              <a:t>Code and dependencies in repo</a:t>
            </a:r>
            <a:endParaRPr lang="en-SG" dirty="0"/>
          </a:p>
        </p:txBody>
      </p:sp>
      <p:sp>
        <p:nvSpPr>
          <p:cNvPr id="29" name="Rectangle 28"/>
          <p:cNvSpPr/>
          <p:nvPr/>
        </p:nvSpPr>
        <p:spPr>
          <a:xfrm>
            <a:off x="4729089" y="775936"/>
            <a:ext cx="1680995" cy="369332"/>
          </a:xfrm>
          <a:prstGeom prst="rect">
            <a:avLst/>
          </a:prstGeom>
        </p:spPr>
        <p:txBody>
          <a:bodyPr wrap="square">
            <a:spAutoFit/>
          </a:bodyPr>
          <a:lstStyle/>
          <a:p>
            <a:r>
              <a:rPr lang="en-US" b="1" dirty="0" smtClean="0"/>
              <a:t>Docker image</a:t>
            </a:r>
            <a:endParaRPr lang="en-SG" b="1" dirty="0"/>
          </a:p>
        </p:txBody>
      </p:sp>
      <p:pic>
        <p:nvPicPr>
          <p:cNvPr id="30" name="Picture 29"/>
          <p:cNvPicPr>
            <a:picLocks noChangeAspect="1"/>
          </p:cNvPicPr>
          <p:nvPr/>
        </p:nvPicPr>
        <p:blipFill>
          <a:blip r:embed="rId7"/>
          <a:stretch>
            <a:fillRect/>
          </a:stretch>
        </p:blipFill>
        <p:spPr>
          <a:xfrm>
            <a:off x="4746367" y="516634"/>
            <a:ext cx="1831018" cy="628976"/>
          </a:xfrm>
          <a:prstGeom prst="rect">
            <a:avLst/>
          </a:prstGeom>
        </p:spPr>
      </p:pic>
      <p:sp>
        <p:nvSpPr>
          <p:cNvPr id="33" name="Rectangle 32"/>
          <p:cNvSpPr/>
          <p:nvPr/>
        </p:nvSpPr>
        <p:spPr>
          <a:xfrm>
            <a:off x="6577385" y="500387"/>
            <a:ext cx="4300456" cy="707886"/>
          </a:xfrm>
          <a:prstGeom prst="rect">
            <a:avLst/>
          </a:prstGeom>
        </p:spPr>
        <p:txBody>
          <a:bodyPr wrap="square">
            <a:spAutoFit/>
          </a:bodyPr>
          <a:lstStyle/>
          <a:p>
            <a:pPr algn="ctr"/>
            <a:r>
              <a:rPr lang="en-US" sz="2000" dirty="0">
                <a:latin typeface="+mj-lt"/>
              </a:rPr>
              <a:t>b</a:t>
            </a:r>
            <a:r>
              <a:rPr lang="en-US" sz="2000" dirty="0" smtClean="0">
                <a:latin typeface="+mj-lt"/>
              </a:rPr>
              <a:t>uilds Docker image based on repo and generates URL for public access</a:t>
            </a:r>
          </a:p>
        </p:txBody>
      </p:sp>
    </p:spTree>
    <p:extLst>
      <p:ext uri="{BB962C8B-B14F-4D97-AF65-F5344CB8AC3E}">
        <p14:creationId xmlns:p14="http://schemas.microsoft.com/office/powerpoint/2010/main" val="42224970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6755139" y="382945"/>
            <a:ext cx="4909761" cy="3137005"/>
          </a:xfrm>
          <a:prstGeom prst="rect">
            <a:avLst/>
          </a:prstGeom>
          <a:no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SG"/>
          </a:p>
        </p:txBody>
      </p:sp>
      <p:sp>
        <p:nvSpPr>
          <p:cNvPr id="12" name="Rectangle 11"/>
          <p:cNvSpPr/>
          <p:nvPr/>
        </p:nvSpPr>
        <p:spPr>
          <a:xfrm>
            <a:off x="4794009" y="1175498"/>
            <a:ext cx="4909761" cy="3137005"/>
          </a:xfrm>
          <a:prstGeom prst="rect">
            <a:avLst/>
          </a:prstGeom>
          <a:solidFill>
            <a:schemeClr val="bg1"/>
          </a:solidFill>
          <a:ln>
            <a:solidFill>
              <a:schemeClr val="bg1">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SG"/>
          </a:p>
        </p:txBody>
      </p:sp>
      <p:pic>
        <p:nvPicPr>
          <p:cNvPr id="4" name="Picture 3"/>
          <p:cNvPicPr>
            <a:picLocks noChangeAspect="1"/>
          </p:cNvPicPr>
          <p:nvPr/>
        </p:nvPicPr>
        <p:blipFill>
          <a:blip r:embed="rId3"/>
          <a:stretch>
            <a:fillRect/>
          </a:stretch>
        </p:blipFill>
        <p:spPr>
          <a:xfrm>
            <a:off x="2464964" y="2045857"/>
            <a:ext cx="4562807" cy="3153226"/>
          </a:xfrm>
          <a:prstGeom prst="rect">
            <a:avLst/>
          </a:prstGeom>
          <a:ln>
            <a:solidFill>
              <a:schemeClr val="bg1">
                <a:lumMod val="50000"/>
              </a:schemeClr>
            </a:solidFill>
          </a:ln>
        </p:spPr>
      </p:pic>
      <p:sp>
        <p:nvSpPr>
          <p:cNvPr id="5" name="AutoShape 2" descr="Image result for jupyter logo"/>
          <p:cNvSpPr>
            <a:spLocks noChangeAspect="1" noChangeArrowheads="1"/>
          </p:cNvSpPr>
          <p:nvPr/>
        </p:nvSpPr>
        <p:spPr bwMode="auto">
          <a:xfrm>
            <a:off x="155575" y="-669925"/>
            <a:ext cx="1409700" cy="1409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grpSp>
        <p:nvGrpSpPr>
          <p:cNvPr id="11" name="Group 10"/>
          <p:cNvGrpSpPr/>
          <p:nvPr/>
        </p:nvGrpSpPr>
        <p:grpSpPr>
          <a:xfrm>
            <a:off x="216716" y="3524417"/>
            <a:ext cx="4909761" cy="3137005"/>
            <a:chOff x="1022060" y="1938334"/>
            <a:chExt cx="4909761" cy="3137005"/>
          </a:xfrm>
        </p:grpSpPr>
        <p:pic>
          <p:nvPicPr>
            <p:cNvPr id="3" name="Picture 2"/>
            <p:cNvPicPr>
              <a:picLocks noChangeAspect="1"/>
            </p:cNvPicPr>
            <p:nvPr/>
          </p:nvPicPr>
          <p:blipFill rotWithShape="1">
            <a:blip r:embed="rId4"/>
            <a:srcRect l="11291" r="2494" b="94966"/>
            <a:stretch/>
          </p:blipFill>
          <p:spPr>
            <a:xfrm>
              <a:off x="1022060" y="1938334"/>
              <a:ext cx="4909761" cy="161733"/>
            </a:xfrm>
            <a:prstGeom prst="rect">
              <a:avLst/>
            </a:prstGeom>
            <a:ln>
              <a:solidFill>
                <a:schemeClr val="bg1">
                  <a:lumMod val="50000"/>
                </a:schemeClr>
              </a:solidFill>
            </a:ln>
          </p:spPr>
        </p:pic>
        <p:pic>
          <p:nvPicPr>
            <p:cNvPr id="9" name="Picture 8"/>
            <p:cNvPicPr>
              <a:picLocks noChangeAspect="1"/>
            </p:cNvPicPr>
            <p:nvPr/>
          </p:nvPicPr>
          <p:blipFill>
            <a:blip r:embed="rId5"/>
            <a:stretch>
              <a:fillRect/>
            </a:stretch>
          </p:blipFill>
          <p:spPr>
            <a:xfrm>
              <a:off x="1022060" y="2206339"/>
              <a:ext cx="4909761" cy="2869000"/>
            </a:xfrm>
            <a:prstGeom prst="rect">
              <a:avLst/>
            </a:prstGeom>
            <a:ln>
              <a:solidFill>
                <a:schemeClr val="bg1">
                  <a:lumMod val="50000"/>
                </a:schemeClr>
              </a:solidFill>
            </a:ln>
          </p:spPr>
        </p:pic>
      </p:grpSp>
      <p:sp>
        <p:nvSpPr>
          <p:cNvPr id="14" name="Subtitle 5"/>
          <p:cNvSpPr txBox="1">
            <a:spLocks/>
          </p:cNvSpPr>
          <p:nvPr/>
        </p:nvSpPr>
        <p:spPr>
          <a:xfrm>
            <a:off x="389614" y="311550"/>
            <a:ext cx="10765884" cy="56002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200" dirty="0" smtClean="0">
                <a:latin typeface="+mj-lt"/>
              </a:rPr>
              <a:t>How does Binder work?</a:t>
            </a:r>
            <a:endParaRPr lang="en-US" sz="3200" dirty="0">
              <a:latin typeface="+mj-lt"/>
            </a:endParaRPr>
          </a:p>
        </p:txBody>
      </p:sp>
      <p:sp>
        <p:nvSpPr>
          <p:cNvPr id="7" name="TextBox 6"/>
          <p:cNvSpPr txBox="1"/>
          <p:nvPr/>
        </p:nvSpPr>
        <p:spPr>
          <a:xfrm>
            <a:off x="7196377" y="2585594"/>
            <a:ext cx="1057013" cy="1200329"/>
          </a:xfrm>
          <a:prstGeom prst="rect">
            <a:avLst/>
          </a:prstGeom>
          <a:noFill/>
          <a:ln>
            <a:solidFill>
              <a:schemeClr val="accent2"/>
            </a:solidFill>
          </a:ln>
        </p:spPr>
        <p:txBody>
          <a:bodyPr wrap="square" rtlCol="0">
            <a:spAutoFit/>
          </a:bodyPr>
          <a:lstStyle/>
          <a:p>
            <a:r>
              <a:rPr lang="en-US" dirty="0">
                <a:solidFill>
                  <a:schemeClr val="accent2"/>
                </a:solidFill>
              </a:rPr>
              <a:t>r</a:t>
            </a:r>
            <a:r>
              <a:rPr lang="en-US" dirty="0" smtClean="0">
                <a:solidFill>
                  <a:schemeClr val="accent2"/>
                </a:solidFill>
              </a:rPr>
              <a:t>equired</a:t>
            </a:r>
          </a:p>
          <a:p>
            <a:r>
              <a:rPr lang="en-US" dirty="0">
                <a:solidFill>
                  <a:schemeClr val="accent2"/>
                </a:solidFill>
              </a:rPr>
              <a:t>s</a:t>
            </a:r>
            <a:r>
              <a:rPr lang="en-US" dirty="0" smtClean="0">
                <a:solidFill>
                  <a:schemeClr val="accent2"/>
                </a:solidFill>
              </a:rPr>
              <a:t>oftware + packages</a:t>
            </a:r>
            <a:endParaRPr lang="en-SG" dirty="0">
              <a:solidFill>
                <a:schemeClr val="accent2"/>
              </a:solidFill>
            </a:endParaRPr>
          </a:p>
        </p:txBody>
      </p:sp>
      <p:sp>
        <p:nvSpPr>
          <p:cNvPr id="8" name="Rectangle 7"/>
          <p:cNvSpPr/>
          <p:nvPr/>
        </p:nvSpPr>
        <p:spPr>
          <a:xfrm>
            <a:off x="8421997" y="3469256"/>
            <a:ext cx="1043876" cy="646331"/>
          </a:xfrm>
          <a:prstGeom prst="rect">
            <a:avLst/>
          </a:prstGeom>
          <a:ln>
            <a:solidFill>
              <a:schemeClr val="accent2"/>
            </a:solidFill>
          </a:ln>
        </p:spPr>
        <p:txBody>
          <a:bodyPr wrap="none">
            <a:spAutoFit/>
          </a:bodyPr>
          <a:lstStyle/>
          <a:p>
            <a:r>
              <a:rPr lang="en-US" dirty="0">
                <a:solidFill>
                  <a:schemeClr val="accent2"/>
                </a:solidFill>
              </a:rPr>
              <a:t>i</a:t>
            </a:r>
            <a:r>
              <a:rPr lang="en-US" dirty="0" smtClean="0">
                <a:solidFill>
                  <a:schemeClr val="accent2"/>
                </a:solidFill>
              </a:rPr>
              <a:t>ncluded </a:t>
            </a:r>
          </a:p>
          <a:p>
            <a:r>
              <a:rPr lang="en-US" dirty="0" smtClean="0">
                <a:solidFill>
                  <a:schemeClr val="accent2"/>
                </a:solidFill>
              </a:rPr>
              <a:t>data</a:t>
            </a:r>
            <a:endParaRPr lang="en-SG" dirty="0">
              <a:solidFill>
                <a:schemeClr val="accent2"/>
              </a:solidFill>
            </a:endParaRPr>
          </a:p>
        </p:txBody>
      </p:sp>
      <p:pic>
        <p:nvPicPr>
          <p:cNvPr id="10" name="Picture 9"/>
          <p:cNvPicPr>
            <a:picLocks noChangeAspect="1"/>
          </p:cNvPicPr>
          <p:nvPr/>
        </p:nvPicPr>
        <p:blipFill>
          <a:blip r:embed="rId6"/>
          <a:stretch>
            <a:fillRect/>
          </a:stretch>
        </p:blipFill>
        <p:spPr>
          <a:xfrm>
            <a:off x="7383710" y="1426101"/>
            <a:ext cx="1272330" cy="1063588"/>
          </a:xfrm>
          <a:prstGeom prst="rect">
            <a:avLst/>
          </a:prstGeom>
        </p:spPr>
      </p:pic>
      <p:pic>
        <p:nvPicPr>
          <p:cNvPr id="18" name="Picture 17"/>
          <p:cNvPicPr>
            <a:picLocks noChangeAspect="1"/>
          </p:cNvPicPr>
          <p:nvPr/>
        </p:nvPicPr>
        <p:blipFill>
          <a:blip r:embed="rId7"/>
          <a:stretch>
            <a:fillRect/>
          </a:stretch>
        </p:blipFill>
        <p:spPr>
          <a:xfrm>
            <a:off x="10412400" y="2243606"/>
            <a:ext cx="856655" cy="883593"/>
          </a:xfrm>
          <a:prstGeom prst="rect">
            <a:avLst/>
          </a:prstGeom>
        </p:spPr>
      </p:pic>
      <p:sp>
        <p:nvSpPr>
          <p:cNvPr id="23" name="Rectangle 22"/>
          <p:cNvSpPr/>
          <p:nvPr/>
        </p:nvSpPr>
        <p:spPr>
          <a:xfrm>
            <a:off x="9825644" y="1163515"/>
            <a:ext cx="1888900" cy="1015663"/>
          </a:xfrm>
          <a:prstGeom prst="rect">
            <a:avLst/>
          </a:prstGeom>
        </p:spPr>
        <p:txBody>
          <a:bodyPr wrap="square">
            <a:spAutoFit/>
          </a:bodyPr>
          <a:lstStyle/>
          <a:p>
            <a:pPr algn="ctr"/>
            <a:r>
              <a:rPr lang="en-US" sz="2400" b="1" dirty="0" err="1" smtClean="0">
                <a:solidFill>
                  <a:schemeClr val="accent2"/>
                </a:solidFill>
                <a:latin typeface="+mj-lt"/>
              </a:rPr>
              <a:t>JupyterHub</a:t>
            </a:r>
            <a:endParaRPr lang="en-US" sz="2400" b="1" dirty="0" smtClean="0">
              <a:solidFill>
                <a:schemeClr val="accent2"/>
              </a:solidFill>
              <a:latin typeface="+mj-lt"/>
            </a:endParaRPr>
          </a:p>
          <a:p>
            <a:pPr algn="ctr"/>
            <a:endParaRPr lang="en-US" sz="1050" b="1" dirty="0" smtClean="0">
              <a:solidFill>
                <a:schemeClr val="accent2"/>
              </a:solidFill>
              <a:latin typeface="+mj-lt"/>
            </a:endParaRPr>
          </a:p>
          <a:p>
            <a:pPr algn="ctr"/>
            <a:r>
              <a:rPr lang="en-US" sz="2400" b="1" dirty="0">
                <a:latin typeface="+mj-lt"/>
              </a:rPr>
              <a:t>+</a:t>
            </a:r>
            <a:endParaRPr lang="en-US" sz="2400" b="1" dirty="0" smtClean="0">
              <a:latin typeface="+mj-lt"/>
            </a:endParaRPr>
          </a:p>
        </p:txBody>
      </p:sp>
      <p:sp>
        <p:nvSpPr>
          <p:cNvPr id="20" name="TextBox 19"/>
          <p:cNvSpPr txBox="1"/>
          <p:nvPr/>
        </p:nvSpPr>
        <p:spPr>
          <a:xfrm>
            <a:off x="1913843" y="2447780"/>
            <a:ext cx="1479666" cy="707886"/>
          </a:xfrm>
          <a:prstGeom prst="rect">
            <a:avLst/>
          </a:prstGeom>
          <a:noFill/>
        </p:spPr>
        <p:txBody>
          <a:bodyPr wrap="square" rtlCol="0">
            <a:spAutoFit/>
          </a:bodyPr>
          <a:lstStyle/>
          <a:p>
            <a:r>
              <a:rPr lang="en-US" sz="4000" dirty="0" smtClean="0"/>
              <a:t>+</a:t>
            </a:r>
            <a:endParaRPr lang="en-SG" dirty="0"/>
          </a:p>
        </p:txBody>
      </p:sp>
      <p:sp>
        <p:nvSpPr>
          <p:cNvPr id="21" name="TextBox 20"/>
          <p:cNvSpPr txBox="1"/>
          <p:nvPr/>
        </p:nvSpPr>
        <p:spPr>
          <a:xfrm>
            <a:off x="4226683" y="939010"/>
            <a:ext cx="1479666" cy="707886"/>
          </a:xfrm>
          <a:prstGeom prst="rect">
            <a:avLst/>
          </a:prstGeom>
          <a:noFill/>
        </p:spPr>
        <p:txBody>
          <a:bodyPr wrap="square" rtlCol="0">
            <a:spAutoFit/>
          </a:bodyPr>
          <a:lstStyle/>
          <a:p>
            <a:r>
              <a:rPr lang="en-US" sz="4000" dirty="0" smtClean="0"/>
              <a:t>+</a:t>
            </a:r>
            <a:endParaRPr lang="en-SG" dirty="0"/>
          </a:p>
        </p:txBody>
      </p:sp>
      <p:sp>
        <p:nvSpPr>
          <p:cNvPr id="22" name="TextBox 21"/>
          <p:cNvSpPr txBox="1"/>
          <p:nvPr/>
        </p:nvSpPr>
        <p:spPr>
          <a:xfrm>
            <a:off x="6245040" y="222513"/>
            <a:ext cx="1479666" cy="707886"/>
          </a:xfrm>
          <a:prstGeom prst="rect">
            <a:avLst/>
          </a:prstGeom>
          <a:noFill/>
        </p:spPr>
        <p:txBody>
          <a:bodyPr wrap="square" rtlCol="0">
            <a:spAutoFit/>
          </a:bodyPr>
          <a:lstStyle/>
          <a:p>
            <a:r>
              <a:rPr lang="en-US" sz="4000" dirty="0" smtClean="0"/>
              <a:t>+</a:t>
            </a:r>
            <a:endParaRPr lang="en-SG" dirty="0"/>
          </a:p>
        </p:txBody>
      </p:sp>
      <p:sp>
        <p:nvSpPr>
          <p:cNvPr id="25" name="Rectangle 24"/>
          <p:cNvSpPr/>
          <p:nvPr/>
        </p:nvSpPr>
        <p:spPr>
          <a:xfrm>
            <a:off x="9811794" y="3078206"/>
            <a:ext cx="1888900" cy="461665"/>
          </a:xfrm>
          <a:prstGeom prst="rect">
            <a:avLst/>
          </a:prstGeom>
        </p:spPr>
        <p:txBody>
          <a:bodyPr wrap="square">
            <a:spAutoFit/>
          </a:bodyPr>
          <a:lstStyle/>
          <a:p>
            <a:pPr algn="ctr"/>
            <a:r>
              <a:rPr lang="en-US" sz="2400" b="1" dirty="0" smtClean="0">
                <a:solidFill>
                  <a:schemeClr val="accent5"/>
                </a:solidFill>
                <a:latin typeface="+mj-lt"/>
              </a:rPr>
              <a:t>Kubernetes</a:t>
            </a:r>
          </a:p>
        </p:txBody>
      </p:sp>
      <p:pic>
        <p:nvPicPr>
          <p:cNvPr id="26" name="Picture 25"/>
          <p:cNvPicPr>
            <a:picLocks noChangeAspect="1"/>
          </p:cNvPicPr>
          <p:nvPr/>
        </p:nvPicPr>
        <p:blipFill>
          <a:blip r:embed="rId8"/>
          <a:stretch>
            <a:fillRect/>
          </a:stretch>
        </p:blipFill>
        <p:spPr>
          <a:xfrm>
            <a:off x="10421038" y="433936"/>
            <a:ext cx="725415" cy="822137"/>
          </a:xfrm>
          <a:prstGeom prst="rect">
            <a:avLst/>
          </a:prstGeom>
        </p:spPr>
      </p:pic>
      <p:sp>
        <p:nvSpPr>
          <p:cNvPr id="27" name="Rectangle 26"/>
          <p:cNvSpPr/>
          <p:nvPr/>
        </p:nvSpPr>
        <p:spPr>
          <a:xfrm>
            <a:off x="184021" y="3148350"/>
            <a:ext cx="1451744" cy="369332"/>
          </a:xfrm>
          <a:prstGeom prst="rect">
            <a:avLst/>
          </a:prstGeom>
        </p:spPr>
        <p:txBody>
          <a:bodyPr wrap="none">
            <a:spAutoFit/>
          </a:bodyPr>
          <a:lstStyle/>
          <a:p>
            <a:r>
              <a:rPr lang="en-US" b="1" dirty="0" smtClean="0"/>
              <a:t>Your browser</a:t>
            </a:r>
            <a:endParaRPr lang="en-SG" dirty="0"/>
          </a:p>
        </p:txBody>
      </p:sp>
      <p:sp>
        <p:nvSpPr>
          <p:cNvPr id="28" name="Rectangle 27"/>
          <p:cNvSpPr/>
          <p:nvPr/>
        </p:nvSpPr>
        <p:spPr>
          <a:xfrm>
            <a:off x="2436963" y="1390291"/>
            <a:ext cx="2400439" cy="646331"/>
          </a:xfrm>
          <a:prstGeom prst="rect">
            <a:avLst/>
          </a:prstGeom>
        </p:spPr>
        <p:txBody>
          <a:bodyPr wrap="square">
            <a:spAutoFit/>
          </a:bodyPr>
          <a:lstStyle/>
          <a:p>
            <a:r>
              <a:rPr lang="en-US" b="1" dirty="0" smtClean="0"/>
              <a:t>Code and dependencies in repo</a:t>
            </a:r>
            <a:endParaRPr lang="en-SG" dirty="0"/>
          </a:p>
        </p:txBody>
      </p:sp>
      <p:sp>
        <p:nvSpPr>
          <p:cNvPr id="29" name="Rectangle 28"/>
          <p:cNvSpPr/>
          <p:nvPr/>
        </p:nvSpPr>
        <p:spPr>
          <a:xfrm>
            <a:off x="4729089" y="775936"/>
            <a:ext cx="1680995" cy="369332"/>
          </a:xfrm>
          <a:prstGeom prst="rect">
            <a:avLst/>
          </a:prstGeom>
        </p:spPr>
        <p:txBody>
          <a:bodyPr wrap="square">
            <a:spAutoFit/>
          </a:bodyPr>
          <a:lstStyle/>
          <a:p>
            <a:r>
              <a:rPr lang="en-US" b="1" dirty="0" smtClean="0"/>
              <a:t>Docker image</a:t>
            </a:r>
            <a:endParaRPr lang="en-SG" b="1" dirty="0"/>
          </a:p>
        </p:txBody>
      </p:sp>
      <p:sp>
        <p:nvSpPr>
          <p:cNvPr id="24" name="Rectangle 23"/>
          <p:cNvSpPr/>
          <p:nvPr/>
        </p:nvSpPr>
        <p:spPr>
          <a:xfrm>
            <a:off x="7654866" y="4604030"/>
            <a:ext cx="4537134" cy="2246769"/>
          </a:xfrm>
          <a:prstGeom prst="rect">
            <a:avLst/>
          </a:prstGeom>
        </p:spPr>
        <p:txBody>
          <a:bodyPr wrap="square">
            <a:spAutoFit/>
          </a:bodyPr>
          <a:lstStyle/>
          <a:p>
            <a:pPr algn="ctr"/>
            <a:r>
              <a:rPr lang="en-US" sz="2000" dirty="0" smtClean="0">
                <a:latin typeface="+mj-lt"/>
              </a:rPr>
              <a:t>Generated binders are hosted by a hub  that deploys, scales, and manages compute resources</a:t>
            </a:r>
          </a:p>
          <a:p>
            <a:pPr algn="ctr"/>
            <a:r>
              <a:rPr lang="en-US" sz="2000" dirty="0" smtClean="0">
                <a:latin typeface="+mj-lt"/>
              </a:rPr>
              <a:t>using </a:t>
            </a:r>
            <a:r>
              <a:rPr lang="en-US" sz="2000" dirty="0" smtClean="0">
                <a:latin typeface="+mj-lt"/>
                <a:hlinkClick r:id="rId9"/>
              </a:rPr>
              <a:t>Kubernetes</a:t>
            </a:r>
            <a:r>
              <a:rPr lang="en-US" sz="2000" dirty="0" smtClean="0">
                <a:latin typeface="+mj-lt"/>
              </a:rPr>
              <a:t> </a:t>
            </a:r>
          </a:p>
          <a:p>
            <a:pPr algn="ctr"/>
            <a:endParaRPr lang="en-US" sz="2000" dirty="0" smtClean="0">
              <a:latin typeface="+mj-lt"/>
            </a:endParaRPr>
          </a:p>
          <a:p>
            <a:pPr algn="ctr"/>
            <a:r>
              <a:rPr lang="en-US" sz="2000" dirty="0" smtClean="0">
                <a:latin typeface="+mj-lt"/>
              </a:rPr>
              <a:t>(can run on any cloud platform provider)</a:t>
            </a:r>
          </a:p>
          <a:p>
            <a:pPr algn="ctr"/>
            <a:r>
              <a:rPr lang="en-US" sz="2000" dirty="0">
                <a:latin typeface="+mj-lt"/>
              </a:rPr>
              <a:t>More details: </a:t>
            </a:r>
            <a:r>
              <a:rPr lang="en-US" sz="2000" dirty="0" smtClean="0">
                <a:latin typeface="+mj-lt"/>
                <a:hlinkClick r:id="rId10"/>
              </a:rPr>
              <a:t>BinderHub</a:t>
            </a:r>
            <a:endParaRPr lang="en-US" sz="2000" dirty="0" smtClean="0">
              <a:latin typeface="+mj-lt"/>
            </a:endParaRPr>
          </a:p>
        </p:txBody>
      </p:sp>
      <p:cxnSp>
        <p:nvCxnSpPr>
          <p:cNvPr id="31" name="Straight Arrow Connector 30"/>
          <p:cNvCxnSpPr/>
          <p:nvPr/>
        </p:nvCxnSpPr>
        <p:spPr>
          <a:xfrm flipV="1">
            <a:off x="10449995" y="3437638"/>
            <a:ext cx="589176" cy="1166392"/>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6684389" y="19606"/>
            <a:ext cx="3127405" cy="369332"/>
          </a:xfrm>
          <a:prstGeom prst="rect">
            <a:avLst/>
          </a:prstGeom>
        </p:spPr>
        <p:txBody>
          <a:bodyPr wrap="square">
            <a:spAutoFit/>
          </a:bodyPr>
          <a:lstStyle/>
          <a:p>
            <a:r>
              <a:rPr lang="en-US" b="1" dirty="0" smtClean="0"/>
              <a:t>Cloud hosting + management</a:t>
            </a:r>
            <a:endParaRPr lang="en-SG" b="1" dirty="0"/>
          </a:p>
        </p:txBody>
      </p:sp>
    </p:spTree>
    <p:extLst>
      <p:ext uri="{BB962C8B-B14F-4D97-AF65-F5344CB8AC3E}">
        <p14:creationId xmlns:p14="http://schemas.microsoft.com/office/powerpoint/2010/main" val="42799442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jupyter logo"/>
          <p:cNvSpPr>
            <a:spLocks noChangeAspect="1" noChangeArrowheads="1"/>
          </p:cNvSpPr>
          <p:nvPr/>
        </p:nvSpPr>
        <p:spPr bwMode="auto">
          <a:xfrm>
            <a:off x="155575" y="-669925"/>
            <a:ext cx="1409700" cy="1409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solidFill>
                <a:prstClr val="black"/>
              </a:solidFill>
            </a:endParaRPr>
          </a:p>
        </p:txBody>
      </p:sp>
      <p:sp>
        <p:nvSpPr>
          <p:cNvPr id="6" name="Subtitle 5"/>
          <p:cNvSpPr>
            <a:spLocks noGrp="1"/>
          </p:cNvSpPr>
          <p:nvPr>
            <p:ph type="subTitle" idx="1"/>
          </p:nvPr>
        </p:nvSpPr>
        <p:spPr>
          <a:xfrm>
            <a:off x="373777" y="294309"/>
            <a:ext cx="10765884" cy="560021"/>
          </a:xfrm>
        </p:spPr>
        <p:txBody>
          <a:bodyPr>
            <a:noAutofit/>
          </a:bodyPr>
          <a:lstStyle/>
          <a:p>
            <a:pPr algn="l"/>
            <a:r>
              <a:rPr lang="en-US" sz="3200" dirty="0"/>
              <a:t>Why reproducible research?  </a:t>
            </a:r>
            <a:r>
              <a:rPr lang="en-US" sz="3200" dirty="0" smtClean="0"/>
              <a:t>Records</a:t>
            </a:r>
            <a:endParaRPr lang="en-US" sz="2800" dirty="0"/>
          </a:p>
          <a:p>
            <a:pPr algn="l"/>
            <a:endParaRPr lang="en-US" sz="3200" dirty="0"/>
          </a:p>
          <a:p>
            <a:pPr lvl="1" algn="l"/>
            <a:endParaRPr lang="en-US" sz="2800" dirty="0" smtClean="0">
              <a:latin typeface="+mj-lt"/>
            </a:endParaRPr>
          </a:p>
          <a:p>
            <a:pPr algn="l"/>
            <a:endParaRPr lang="en-US" sz="3200" dirty="0">
              <a:latin typeface="+mj-lt"/>
            </a:endParaRPr>
          </a:p>
        </p:txBody>
      </p:sp>
      <p:sp>
        <p:nvSpPr>
          <p:cNvPr id="2" name="Rectangle 1"/>
          <p:cNvSpPr>
            <a:spLocks noChangeArrowheads="1"/>
          </p:cNvSpPr>
          <p:nvPr/>
        </p:nvSpPr>
        <p:spPr bwMode="auto">
          <a:xfrm rot="10800000" flipV="1">
            <a:off x="424576" y="1443234"/>
            <a:ext cx="10385664" cy="3023905"/>
          </a:xfrm>
          <a:prstGeom prst="rect">
            <a:avLst/>
          </a:prstGeom>
          <a:solidFill>
            <a:schemeClr val="accent1">
              <a:lumMod val="20000"/>
              <a:lumOff val="80000"/>
            </a:schemeClr>
          </a:solidFill>
          <a:ln>
            <a:noFill/>
          </a:ln>
          <a:effectLs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000" b="1" dirty="0" smtClean="0">
                <a:solidFill>
                  <a:prstClr val="black"/>
                </a:solidFill>
                <a:latin typeface="Calibri Light" panose="020F0302020204030204"/>
              </a:rPr>
              <a:t>Email from grad student to Berkeley professor in 2017:</a:t>
            </a:r>
          </a:p>
          <a:p>
            <a:pPr eaLnBrk="0" fontAlgn="base" hangingPunct="0">
              <a:spcBef>
                <a:spcPct val="0"/>
              </a:spcBef>
              <a:spcAft>
                <a:spcPct val="0"/>
              </a:spcAft>
            </a:pPr>
            <a:endParaRPr lang="en-US" altLang="en-US" sz="1050" dirty="0" smtClean="0">
              <a:solidFill>
                <a:prstClr val="black"/>
              </a:solidFill>
              <a:latin typeface="Calibri Light" panose="020F0302020204030204"/>
            </a:endParaRPr>
          </a:p>
          <a:p>
            <a:pPr lvl="1" eaLnBrk="0" fontAlgn="base" hangingPunct="0">
              <a:spcBef>
                <a:spcPct val="0"/>
              </a:spcBef>
              <a:spcAft>
                <a:spcPct val="0"/>
              </a:spcAft>
            </a:pPr>
            <a:r>
              <a:rPr lang="en-US" altLang="en-US" sz="2000" dirty="0" smtClean="0">
                <a:solidFill>
                  <a:prstClr val="black"/>
                </a:solidFill>
                <a:latin typeface="Calibri Light" panose="020F0302020204030204"/>
              </a:rPr>
              <a:t>“…The citation on the slide is [your report on a state government website]. </a:t>
            </a:r>
          </a:p>
          <a:p>
            <a:pPr lvl="1" eaLnBrk="0" fontAlgn="base" hangingPunct="0">
              <a:spcBef>
                <a:spcPct val="0"/>
              </a:spcBef>
              <a:spcAft>
                <a:spcPct val="0"/>
              </a:spcAft>
            </a:pPr>
            <a:endParaRPr lang="en-US" altLang="en-US" sz="2000" dirty="0">
              <a:solidFill>
                <a:prstClr val="black"/>
              </a:solidFill>
              <a:latin typeface="Calibri Light" panose="020F0302020204030204"/>
            </a:endParaRPr>
          </a:p>
          <a:p>
            <a:pPr lvl="1" eaLnBrk="0" fontAlgn="base" hangingPunct="0">
              <a:spcBef>
                <a:spcPct val="0"/>
              </a:spcBef>
              <a:spcAft>
                <a:spcPct val="0"/>
              </a:spcAft>
            </a:pPr>
            <a:r>
              <a:rPr lang="en-US" altLang="en-US" sz="2000" dirty="0" smtClean="0">
                <a:solidFill>
                  <a:prstClr val="black"/>
                </a:solidFill>
                <a:latin typeface="Calibri Light" panose="020F0302020204030204"/>
              </a:rPr>
              <a:t>I downloaded that PDF and do not see [important statistic] anywhere in it. </a:t>
            </a:r>
          </a:p>
          <a:p>
            <a:pPr lvl="1" eaLnBrk="0" fontAlgn="base" hangingPunct="0">
              <a:spcBef>
                <a:spcPct val="0"/>
              </a:spcBef>
              <a:spcAft>
                <a:spcPct val="0"/>
              </a:spcAft>
            </a:pPr>
            <a:r>
              <a:rPr lang="en-US" altLang="en-US" sz="2000" dirty="0" smtClean="0">
                <a:solidFill>
                  <a:prstClr val="black"/>
                </a:solidFill>
                <a:latin typeface="Calibri Light" panose="020F0302020204030204"/>
              </a:rPr>
              <a:t>Table 3 seems to have [different value] , Table 15 has [related value] in California…</a:t>
            </a:r>
          </a:p>
          <a:p>
            <a:pPr lvl="1" eaLnBrk="0" fontAlgn="base" hangingPunct="0">
              <a:spcBef>
                <a:spcPct val="0"/>
              </a:spcBef>
              <a:spcAft>
                <a:spcPct val="0"/>
              </a:spcAft>
            </a:pPr>
            <a:endParaRPr lang="en-US" altLang="en-US" sz="2000" dirty="0" smtClean="0">
              <a:solidFill>
                <a:prstClr val="black"/>
              </a:solidFill>
              <a:latin typeface="Calibri Light" panose="020F0302020204030204"/>
            </a:endParaRPr>
          </a:p>
          <a:p>
            <a:pPr lvl="1" eaLnBrk="0" fontAlgn="base" hangingPunct="0">
              <a:spcBef>
                <a:spcPct val="0"/>
              </a:spcBef>
              <a:spcAft>
                <a:spcPct val="0"/>
              </a:spcAft>
            </a:pPr>
            <a:r>
              <a:rPr lang="en-US" altLang="en-US" sz="2000" dirty="0" smtClean="0">
                <a:solidFill>
                  <a:prstClr val="black"/>
                </a:solidFill>
                <a:latin typeface="Calibri Light" panose="020F0302020204030204"/>
              </a:rPr>
              <a:t>…The closest match that I've found is [other statistic] from Table 15...</a:t>
            </a:r>
          </a:p>
          <a:p>
            <a:pPr lvl="1" eaLnBrk="0" fontAlgn="base" hangingPunct="0">
              <a:spcBef>
                <a:spcPct val="0"/>
              </a:spcBef>
              <a:spcAft>
                <a:spcPct val="0"/>
              </a:spcAft>
            </a:pPr>
            <a:r>
              <a:rPr lang="en-US" altLang="en-US" sz="2000" dirty="0" smtClean="0">
                <a:solidFill>
                  <a:prstClr val="black"/>
                </a:solidFill>
                <a:latin typeface="Calibri Light" panose="020F0302020204030204"/>
              </a:rPr>
              <a:t>Is it possible there was an error in transcription? If not, can you help me figure out what's going on here? What does [important statistic] on [slide] represent?” </a:t>
            </a:r>
          </a:p>
        </p:txBody>
      </p:sp>
      <p:sp>
        <p:nvSpPr>
          <p:cNvPr id="3" name="Rectangle 2"/>
          <p:cNvSpPr/>
          <p:nvPr/>
        </p:nvSpPr>
        <p:spPr>
          <a:xfrm>
            <a:off x="424576" y="4773325"/>
            <a:ext cx="10385664" cy="846386"/>
          </a:xfrm>
          <a:prstGeom prst="rect">
            <a:avLst/>
          </a:prstGeom>
          <a:solidFill>
            <a:schemeClr val="accent2">
              <a:lumMod val="20000"/>
              <a:lumOff val="80000"/>
            </a:schemeClr>
          </a:solidFill>
        </p:spPr>
        <p:txBody>
          <a:bodyPr wrap="square">
            <a:spAutoFit/>
          </a:bodyPr>
          <a:lstStyle/>
          <a:p>
            <a:pPr eaLnBrk="0" fontAlgn="base" hangingPunct="0">
              <a:spcBef>
                <a:spcPct val="0"/>
              </a:spcBef>
              <a:spcAft>
                <a:spcPct val="0"/>
              </a:spcAft>
            </a:pPr>
            <a:r>
              <a:rPr lang="en-US" altLang="en-US" sz="2000" b="1" dirty="0">
                <a:solidFill>
                  <a:prstClr val="black"/>
                </a:solidFill>
                <a:latin typeface="Calibri Light" panose="020F0302020204030204"/>
              </a:rPr>
              <a:t>Response from Berkeley professor: </a:t>
            </a:r>
            <a:r>
              <a:rPr lang="en-US" altLang="en-US" sz="2000" dirty="0">
                <a:solidFill>
                  <a:prstClr val="black"/>
                </a:solidFill>
                <a:latin typeface="Calibri Light" panose="020F0302020204030204"/>
              </a:rPr>
              <a:t/>
            </a:r>
            <a:br>
              <a:rPr lang="en-US" altLang="en-US" sz="2000" dirty="0">
                <a:solidFill>
                  <a:prstClr val="black"/>
                </a:solidFill>
                <a:latin typeface="Calibri Light" panose="020F0302020204030204"/>
              </a:rPr>
            </a:br>
            <a:endParaRPr lang="en-US" altLang="en-US" sz="900" dirty="0">
              <a:solidFill>
                <a:prstClr val="black"/>
              </a:solidFill>
              <a:latin typeface="Calibri Light" panose="020F0302020204030204"/>
            </a:endParaRPr>
          </a:p>
          <a:p>
            <a:pPr lvl="1" eaLnBrk="0" fontAlgn="base" hangingPunct="0">
              <a:spcBef>
                <a:spcPct val="0"/>
              </a:spcBef>
              <a:spcAft>
                <a:spcPct val="0"/>
              </a:spcAft>
            </a:pPr>
            <a:r>
              <a:rPr lang="en-US" altLang="en-US" sz="2000" dirty="0">
                <a:solidFill>
                  <a:prstClr val="black"/>
                </a:solidFill>
                <a:latin typeface="Calibri Light" panose="020F0302020204030204"/>
              </a:rPr>
              <a:t>“I don't remember the details. [Former student], do you? Thanks in advance</a:t>
            </a:r>
            <a:r>
              <a:rPr lang="en-US" altLang="en-US" sz="2000" dirty="0" smtClean="0">
                <a:solidFill>
                  <a:prstClr val="black"/>
                </a:solidFill>
                <a:latin typeface="Calibri Light" panose="020F0302020204030204"/>
              </a:rPr>
              <a:t>.”</a:t>
            </a:r>
            <a:endParaRPr lang="en-US" altLang="en-US" sz="2000" dirty="0">
              <a:solidFill>
                <a:prstClr val="black"/>
              </a:solidFill>
              <a:latin typeface="Calibri Light" panose="020F0302020204030204"/>
            </a:endParaRPr>
          </a:p>
        </p:txBody>
      </p:sp>
      <p:sp>
        <p:nvSpPr>
          <p:cNvPr id="4" name="Rectangle 3"/>
          <p:cNvSpPr/>
          <p:nvPr/>
        </p:nvSpPr>
        <p:spPr>
          <a:xfrm>
            <a:off x="424576" y="5925896"/>
            <a:ext cx="10353040" cy="400110"/>
          </a:xfrm>
          <a:prstGeom prst="rect">
            <a:avLst/>
          </a:prstGeom>
          <a:solidFill>
            <a:schemeClr val="accent1">
              <a:lumMod val="20000"/>
              <a:lumOff val="80000"/>
            </a:schemeClr>
          </a:solidFill>
        </p:spPr>
        <p:txBody>
          <a:bodyPr wrap="square">
            <a:spAutoFit/>
          </a:bodyPr>
          <a:lstStyle/>
          <a:p>
            <a:pPr lvl="1" eaLnBrk="0" fontAlgn="base" hangingPunct="0">
              <a:spcBef>
                <a:spcPct val="0"/>
              </a:spcBef>
              <a:spcAft>
                <a:spcPct val="0"/>
              </a:spcAft>
            </a:pPr>
            <a:r>
              <a:rPr lang="en-US" altLang="en-US" sz="2000" dirty="0">
                <a:solidFill>
                  <a:prstClr val="black"/>
                </a:solidFill>
                <a:latin typeface="Calibri Light" panose="020F0302020204030204"/>
              </a:rPr>
              <a:t>[Former student] never responded</a:t>
            </a:r>
            <a:endParaRPr lang="en-SG" dirty="0">
              <a:solidFill>
                <a:prstClr val="black"/>
              </a:solidFill>
              <a:latin typeface="Calibri Light" panose="020F0302020204030204"/>
            </a:endParaRPr>
          </a:p>
        </p:txBody>
      </p:sp>
    </p:spTree>
    <p:extLst>
      <p:ext uri="{BB962C8B-B14F-4D97-AF65-F5344CB8AC3E}">
        <p14:creationId xmlns:p14="http://schemas.microsoft.com/office/powerpoint/2010/main" val="684874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jupyter logo"/>
          <p:cNvSpPr>
            <a:spLocks noChangeAspect="1" noChangeArrowheads="1"/>
          </p:cNvSpPr>
          <p:nvPr/>
        </p:nvSpPr>
        <p:spPr bwMode="auto">
          <a:xfrm>
            <a:off x="155575" y="-669925"/>
            <a:ext cx="1409700" cy="1409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solidFill>
                <a:prstClr val="black"/>
              </a:solidFill>
            </a:endParaRPr>
          </a:p>
        </p:txBody>
      </p:sp>
      <p:sp>
        <p:nvSpPr>
          <p:cNvPr id="6" name="Subtitle 5"/>
          <p:cNvSpPr>
            <a:spLocks noGrp="1"/>
          </p:cNvSpPr>
          <p:nvPr>
            <p:ph type="subTitle" idx="1"/>
          </p:nvPr>
        </p:nvSpPr>
        <p:spPr>
          <a:xfrm>
            <a:off x="373777" y="294309"/>
            <a:ext cx="10765884" cy="560021"/>
          </a:xfrm>
        </p:spPr>
        <p:txBody>
          <a:bodyPr>
            <a:noAutofit/>
          </a:bodyPr>
          <a:lstStyle/>
          <a:p>
            <a:pPr algn="l"/>
            <a:r>
              <a:rPr lang="en-US" sz="3200" dirty="0" smtClean="0">
                <a:latin typeface="+mj-lt"/>
              </a:rPr>
              <a:t>Why reproducible research?  Reusability</a:t>
            </a:r>
          </a:p>
          <a:p>
            <a:pPr lvl="1" algn="l"/>
            <a:endParaRPr lang="en-US" sz="2800" dirty="0" smtClean="0">
              <a:latin typeface="+mj-lt"/>
            </a:endParaRPr>
          </a:p>
          <a:p>
            <a:pPr algn="l"/>
            <a:endParaRPr lang="en-US" sz="3200" dirty="0">
              <a:latin typeface="+mj-lt"/>
            </a:endParaRPr>
          </a:p>
        </p:txBody>
      </p:sp>
      <p:sp>
        <p:nvSpPr>
          <p:cNvPr id="3" name="Rectangle 2"/>
          <p:cNvSpPr/>
          <p:nvPr/>
        </p:nvSpPr>
        <p:spPr>
          <a:xfrm>
            <a:off x="580684" y="6374652"/>
            <a:ext cx="5729645" cy="369332"/>
          </a:xfrm>
          <a:prstGeom prst="rect">
            <a:avLst/>
          </a:prstGeom>
        </p:spPr>
        <p:txBody>
          <a:bodyPr wrap="none">
            <a:spAutoFit/>
          </a:bodyPr>
          <a:lstStyle/>
          <a:p>
            <a:r>
              <a:rPr lang="en-SG" dirty="0" smtClean="0">
                <a:solidFill>
                  <a:prstClr val="black">
                    <a:lumMod val="50000"/>
                    <a:lumOff val="50000"/>
                  </a:prstClr>
                </a:solidFill>
              </a:rPr>
              <a:t>http://phdcomics.com/coamics/archive.php?comicid=1689</a:t>
            </a:r>
            <a:endParaRPr lang="en-SG" dirty="0">
              <a:solidFill>
                <a:prstClr val="black">
                  <a:lumMod val="50000"/>
                  <a:lumOff val="50000"/>
                </a:prstClr>
              </a:solidFill>
            </a:endParaRPr>
          </a:p>
        </p:txBody>
      </p:sp>
      <p:pic>
        <p:nvPicPr>
          <p:cNvPr id="7" name="Picture 6"/>
          <p:cNvPicPr>
            <a:picLocks noChangeAspect="1"/>
          </p:cNvPicPr>
          <p:nvPr/>
        </p:nvPicPr>
        <p:blipFill rotWithShape="1">
          <a:blip r:embed="rId2"/>
          <a:srcRect t="10241"/>
          <a:stretch/>
        </p:blipFill>
        <p:spPr>
          <a:xfrm>
            <a:off x="310776" y="981457"/>
            <a:ext cx="11881224" cy="4848506"/>
          </a:xfrm>
          <a:prstGeom prst="rect">
            <a:avLst/>
          </a:prstGeom>
        </p:spPr>
      </p:pic>
    </p:spTree>
    <p:extLst>
      <p:ext uri="{BB962C8B-B14F-4D97-AF65-F5344CB8AC3E}">
        <p14:creationId xmlns:p14="http://schemas.microsoft.com/office/powerpoint/2010/main" val="18750282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jupyter logo"/>
          <p:cNvSpPr>
            <a:spLocks noChangeAspect="1" noChangeArrowheads="1"/>
          </p:cNvSpPr>
          <p:nvPr/>
        </p:nvSpPr>
        <p:spPr bwMode="auto">
          <a:xfrm>
            <a:off x="155575" y="-669925"/>
            <a:ext cx="1409700" cy="1409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solidFill>
                <a:prstClr val="black"/>
              </a:solidFill>
            </a:endParaRPr>
          </a:p>
        </p:txBody>
      </p:sp>
      <p:sp>
        <p:nvSpPr>
          <p:cNvPr id="6" name="Subtitle 5"/>
          <p:cNvSpPr>
            <a:spLocks noGrp="1"/>
          </p:cNvSpPr>
          <p:nvPr>
            <p:ph type="subTitle" idx="1"/>
          </p:nvPr>
        </p:nvSpPr>
        <p:spPr>
          <a:xfrm>
            <a:off x="373777" y="294309"/>
            <a:ext cx="10765884" cy="560021"/>
          </a:xfrm>
        </p:spPr>
        <p:txBody>
          <a:bodyPr>
            <a:noAutofit/>
          </a:bodyPr>
          <a:lstStyle/>
          <a:p>
            <a:pPr algn="l"/>
            <a:r>
              <a:rPr lang="en-US" sz="3200" dirty="0" smtClean="0">
                <a:latin typeface="+mj-lt"/>
              </a:rPr>
              <a:t>Seriously, why reproducible research?  </a:t>
            </a:r>
            <a:endParaRPr lang="en-US" sz="2800" dirty="0" smtClean="0">
              <a:latin typeface="+mj-lt"/>
            </a:endParaRPr>
          </a:p>
          <a:p>
            <a:pPr algn="l"/>
            <a:endParaRPr lang="en-US" sz="3200" dirty="0">
              <a:latin typeface="+mj-lt"/>
            </a:endParaRPr>
          </a:p>
        </p:txBody>
      </p:sp>
      <p:sp>
        <p:nvSpPr>
          <p:cNvPr id="7" name="Rectangle 6"/>
          <p:cNvSpPr>
            <a:spLocks noChangeArrowheads="1"/>
          </p:cNvSpPr>
          <p:nvPr/>
        </p:nvSpPr>
        <p:spPr bwMode="auto">
          <a:xfrm rot="10800000" flipV="1">
            <a:off x="472210" y="1331816"/>
            <a:ext cx="11818224" cy="495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eaLnBrk="0" fontAlgn="base" hangingPunct="0">
              <a:spcBef>
                <a:spcPct val="0"/>
              </a:spcBef>
              <a:spcAft>
                <a:spcPct val="0"/>
              </a:spcAft>
              <a:buFont typeface="Arial" panose="020B0604020202020204" pitchFamily="34" charset="0"/>
              <a:buChar char="•"/>
            </a:pPr>
            <a:r>
              <a:rPr lang="en-SG" sz="3600" dirty="0" smtClean="0">
                <a:solidFill>
                  <a:prstClr val="black"/>
                </a:solidFill>
                <a:latin typeface="Calibri Light" panose="020F0302020204030204"/>
              </a:rPr>
              <a:t>Show evidence of the correctness of our results</a:t>
            </a:r>
          </a:p>
          <a:p>
            <a:pPr marL="285750" indent="-285750" eaLnBrk="0" fontAlgn="base" hangingPunct="0">
              <a:spcBef>
                <a:spcPct val="0"/>
              </a:spcBef>
              <a:spcAft>
                <a:spcPct val="0"/>
              </a:spcAft>
              <a:buFont typeface="Arial" panose="020B0604020202020204" pitchFamily="34" charset="0"/>
              <a:buChar char="•"/>
            </a:pPr>
            <a:endParaRPr lang="en-SG" sz="1400" dirty="0" smtClean="0">
              <a:solidFill>
                <a:prstClr val="black"/>
              </a:solidFill>
              <a:latin typeface="Calibri Light" panose="020F0302020204030204"/>
            </a:endParaRPr>
          </a:p>
          <a:p>
            <a:pPr marL="285750" indent="-285750" eaLnBrk="0" fontAlgn="base" hangingPunct="0">
              <a:spcBef>
                <a:spcPct val="0"/>
              </a:spcBef>
              <a:spcAft>
                <a:spcPct val="0"/>
              </a:spcAft>
              <a:buFont typeface="Arial" panose="020B0604020202020204" pitchFamily="34" charset="0"/>
              <a:buChar char="•"/>
            </a:pPr>
            <a:r>
              <a:rPr lang="en-SG" sz="3600" dirty="0">
                <a:solidFill>
                  <a:prstClr val="black"/>
                </a:solidFill>
                <a:latin typeface="Calibri Light" panose="020F0302020204030204"/>
              </a:rPr>
              <a:t>E</a:t>
            </a:r>
            <a:r>
              <a:rPr lang="en-SG" sz="3600" dirty="0" smtClean="0">
                <a:solidFill>
                  <a:prstClr val="black"/>
                </a:solidFill>
                <a:latin typeface="Calibri Light" panose="020F0302020204030204"/>
              </a:rPr>
              <a:t>nable others to make use of our methods and results</a:t>
            </a:r>
          </a:p>
          <a:p>
            <a:pPr eaLnBrk="0" fontAlgn="base" hangingPunct="0">
              <a:spcBef>
                <a:spcPct val="0"/>
              </a:spcBef>
              <a:spcAft>
                <a:spcPct val="0"/>
              </a:spcAft>
            </a:pPr>
            <a:r>
              <a:rPr lang="en-US" sz="3600" dirty="0" smtClean="0">
                <a:solidFill>
                  <a:prstClr val="black"/>
                </a:solidFill>
                <a:latin typeface="Calibri Light" panose="020F0302020204030204"/>
              </a:rPr>
              <a:t>  (including future you)</a:t>
            </a:r>
            <a:endParaRPr lang="en-SG" sz="3600" dirty="0" smtClean="0">
              <a:solidFill>
                <a:prstClr val="black"/>
              </a:solidFill>
              <a:latin typeface="Calibri Light" panose="020F0302020204030204"/>
            </a:endParaRPr>
          </a:p>
          <a:p>
            <a:pPr marL="285750" indent="-285750" eaLnBrk="0" fontAlgn="base" hangingPunct="0">
              <a:spcBef>
                <a:spcPct val="0"/>
              </a:spcBef>
              <a:spcAft>
                <a:spcPct val="0"/>
              </a:spcAft>
              <a:buFont typeface="Arial" panose="020B0604020202020204" pitchFamily="34" charset="0"/>
              <a:buChar char="•"/>
            </a:pPr>
            <a:endParaRPr lang="en-US" dirty="0">
              <a:solidFill>
                <a:prstClr val="black"/>
              </a:solidFill>
              <a:latin typeface="Calibri Light" panose="020F0302020204030204"/>
            </a:endParaRPr>
          </a:p>
          <a:p>
            <a:pPr marL="285750" indent="-285750" eaLnBrk="0" fontAlgn="base" hangingPunct="0">
              <a:spcBef>
                <a:spcPct val="0"/>
              </a:spcBef>
              <a:spcAft>
                <a:spcPct val="0"/>
              </a:spcAft>
              <a:buFont typeface="Arial" panose="020B0604020202020204" pitchFamily="34" charset="0"/>
              <a:buChar char="•"/>
            </a:pPr>
            <a:r>
              <a:rPr lang="en-US" sz="3600" dirty="0" smtClean="0">
                <a:solidFill>
                  <a:prstClr val="black"/>
                </a:solidFill>
                <a:latin typeface="Calibri Light" panose="020F0302020204030204"/>
              </a:rPr>
              <a:t>Increasingly encouraged or required by funders and journals</a:t>
            </a:r>
            <a:endParaRPr lang="en-SG" sz="3600" dirty="0" smtClean="0">
              <a:solidFill>
                <a:prstClr val="black"/>
              </a:solidFill>
              <a:latin typeface="Calibri Light" panose="020F0302020204030204"/>
            </a:endParaRPr>
          </a:p>
          <a:p>
            <a:pPr eaLnBrk="0" fontAlgn="base" hangingPunct="0">
              <a:spcBef>
                <a:spcPct val="0"/>
              </a:spcBef>
              <a:spcAft>
                <a:spcPct val="0"/>
              </a:spcAft>
            </a:pPr>
            <a:endParaRPr lang="en-US" altLang="en-US" sz="2000" dirty="0" smtClean="0">
              <a:solidFill>
                <a:prstClr val="black"/>
              </a:solidFill>
              <a:latin typeface="Calibri Light" panose="020F0302020204030204"/>
            </a:endParaRPr>
          </a:p>
          <a:p>
            <a:pPr eaLnBrk="0" fontAlgn="base" hangingPunct="0">
              <a:spcBef>
                <a:spcPct val="0"/>
              </a:spcBef>
              <a:spcAft>
                <a:spcPct val="0"/>
              </a:spcAft>
            </a:pPr>
            <a:r>
              <a:rPr lang="en-US" altLang="en-US" sz="2000" dirty="0" smtClean="0">
                <a:solidFill>
                  <a:prstClr val="black"/>
                </a:solidFill>
                <a:latin typeface="Calibri Light" panose="020F0302020204030204"/>
              </a:rPr>
              <a:t/>
            </a:r>
            <a:br>
              <a:rPr lang="en-US" altLang="en-US" sz="2000" dirty="0" smtClean="0">
                <a:solidFill>
                  <a:prstClr val="black"/>
                </a:solidFill>
                <a:latin typeface="Calibri Light" panose="020F0302020204030204"/>
              </a:rPr>
            </a:br>
            <a:endParaRPr lang="en-US" altLang="en-US" sz="2000" dirty="0" smtClean="0">
              <a:solidFill>
                <a:prstClr val="black"/>
              </a:solidFill>
              <a:latin typeface="Calibri Light" panose="020F0302020204030204"/>
            </a:endParaRPr>
          </a:p>
          <a:p>
            <a:pPr eaLnBrk="0" fontAlgn="base" hangingPunct="0">
              <a:spcBef>
                <a:spcPct val="0"/>
              </a:spcBef>
              <a:spcAft>
                <a:spcPct val="0"/>
              </a:spcAft>
            </a:pPr>
            <a:r>
              <a:rPr lang="en-US" altLang="en-US" sz="2000" i="1" dirty="0" smtClean="0">
                <a:solidFill>
                  <a:prstClr val="black">
                    <a:lumMod val="50000"/>
                    <a:lumOff val="50000"/>
                  </a:prstClr>
                </a:solidFill>
                <a:latin typeface="Calibri Light" panose="020F0302020204030204"/>
                <a:hlinkClick r:id="rId3"/>
              </a:rPr>
              <a:t>http://ropensci.github.io/reproducibility-guide/sections/introduction/</a:t>
            </a:r>
            <a:endParaRPr lang="en-US" altLang="en-US" sz="2000" i="1" dirty="0" smtClean="0">
              <a:solidFill>
                <a:prstClr val="black">
                  <a:lumMod val="50000"/>
                  <a:lumOff val="50000"/>
                </a:prstClr>
              </a:solidFill>
              <a:latin typeface="Calibri Light" panose="020F0302020204030204"/>
            </a:endParaRPr>
          </a:p>
          <a:p>
            <a:pPr eaLnBrk="0" fontAlgn="base" hangingPunct="0">
              <a:spcBef>
                <a:spcPct val="0"/>
              </a:spcBef>
              <a:spcAft>
                <a:spcPct val="0"/>
              </a:spcAft>
            </a:pPr>
            <a:endParaRPr lang="en-US" altLang="en-US" sz="2000" i="1" dirty="0" smtClean="0">
              <a:solidFill>
                <a:prstClr val="black">
                  <a:lumMod val="50000"/>
                  <a:lumOff val="50000"/>
                </a:prstClr>
              </a:solidFill>
              <a:latin typeface="Calibri Light" panose="020F0302020204030204"/>
            </a:endParaRPr>
          </a:p>
          <a:p>
            <a:pPr eaLnBrk="0" fontAlgn="base" hangingPunct="0">
              <a:spcBef>
                <a:spcPct val="0"/>
              </a:spcBef>
              <a:spcAft>
                <a:spcPct val="0"/>
              </a:spcAft>
            </a:pPr>
            <a:r>
              <a:rPr lang="en-US" altLang="en-US" sz="2000" i="1" dirty="0">
                <a:solidFill>
                  <a:prstClr val="black">
                    <a:lumMod val="50000"/>
                    <a:lumOff val="50000"/>
                  </a:prstClr>
                </a:solidFill>
                <a:latin typeface="Calibri Light" panose="020F0302020204030204"/>
                <a:hlinkClick r:id="rId4"/>
              </a:rPr>
              <a:t>https://www.stat.berkeley.edu/~</a:t>
            </a:r>
            <a:r>
              <a:rPr lang="en-US" altLang="en-US" sz="2000" i="1" dirty="0" smtClean="0">
                <a:solidFill>
                  <a:prstClr val="black">
                    <a:lumMod val="50000"/>
                    <a:lumOff val="50000"/>
                  </a:prstClr>
                </a:solidFill>
                <a:latin typeface="Calibri Light" panose="020F0302020204030204"/>
                <a:hlinkClick r:id="rId4"/>
              </a:rPr>
              <a:t>stark/Seminars/reproNE16.htm</a:t>
            </a:r>
            <a:endParaRPr lang="en-US" altLang="en-US" sz="2000" i="1" dirty="0" smtClean="0">
              <a:solidFill>
                <a:prstClr val="black">
                  <a:lumMod val="50000"/>
                  <a:lumOff val="50000"/>
                </a:prstClr>
              </a:solidFill>
              <a:latin typeface="Calibri Light" panose="020F0302020204030204"/>
            </a:endParaRPr>
          </a:p>
          <a:p>
            <a:pPr eaLnBrk="0" fontAlgn="base" hangingPunct="0">
              <a:spcBef>
                <a:spcPct val="0"/>
              </a:spcBef>
              <a:spcAft>
                <a:spcPct val="0"/>
              </a:spcAft>
            </a:pPr>
            <a:endParaRPr lang="en-US" altLang="en-US" sz="2000" i="1" dirty="0" smtClean="0">
              <a:solidFill>
                <a:prstClr val="black">
                  <a:lumMod val="50000"/>
                  <a:lumOff val="50000"/>
                </a:prstClr>
              </a:solidFill>
              <a:latin typeface="Calibri Light" panose="020F0302020204030204"/>
            </a:endParaRPr>
          </a:p>
        </p:txBody>
      </p:sp>
      <p:sp>
        <p:nvSpPr>
          <p:cNvPr id="8" name="Rectangle 7"/>
          <p:cNvSpPr/>
          <p:nvPr/>
        </p:nvSpPr>
        <p:spPr>
          <a:xfrm>
            <a:off x="152400" y="152400"/>
            <a:ext cx="12191999" cy="85433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5B9BD5"/>
              </a:solidFill>
            </a:endParaRPr>
          </a:p>
        </p:txBody>
      </p:sp>
      <p:sp>
        <p:nvSpPr>
          <p:cNvPr id="9" name="Subtitle 5"/>
          <p:cNvSpPr txBox="1">
            <a:spLocks/>
          </p:cNvSpPr>
          <p:nvPr/>
        </p:nvSpPr>
        <p:spPr>
          <a:xfrm>
            <a:off x="526177" y="446709"/>
            <a:ext cx="10765884" cy="56002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200" b="1" dirty="0" smtClean="0">
                <a:solidFill>
                  <a:srgbClr val="5B9BD5">
                    <a:lumMod val="75000"/>
                  </a:srgbClr>
                </a:solidFill>
                <a:latin typeface="Calibri Light" panose="020F0302020204030204"/>
              </a:rPr>
              <a:t>Why is this important? </a:t>
            </a:r>
            <a:endParaRPr lang="en-US" sz="3200" b="1" dirty="0">
              <a:solidFill>
                <a:srgbClr val="5B9BD5">
                  <a:lumMod val="75000"/>
                </a:srgbClr>
              </a:solidFill>
              <a:latin typeface="Calibri Light" panose="020F0302020204030204"/>
            </a:endParaRPr>
          </a:p>
        </p:txBody>
      </p:sp>
      <p:pic>
        <p:nvPicPr>
          <p:cNvPr id="3" name="Picture 2"/>
          <p:cNvPicPr>
            <a:picLocks noChangeAspect="1"/>
          </p:cNvPicPr>
          <p:nvPr/>
        </p:nvPicPr>
        <p:blipFill>
          <a:blip r:embed="rId5"/>
          <a:stretch>
            <a:fillRect/>
          </a:stretch>
        </p:blipFill>
        <p:spPr>
          <a:xfrm>
            <a:off x="8761684" y="4035234"/>
            <a:ext cx="2825114" cy="2298663"/>
          </a:xfrm>
          <a:prstGeom prst="rect">
            <a:avLst/>
          </a:prstGeom>
        </p:spPr>
      </p:pic>
      <p:sp>
        <p:nvSpPr>
          <p:cNvPr id="10" name="Rectangle 9"/>
          <p:cNvSpPr/>
          <p:nvPr/>
        </p:nvSpPr>
        <p:spPr>
          <a:xfrm>
            <a:off x="12109039" y="3051289"/>
            <a:ext cx="6123664" cy="369332"/>
          </a:xfrm>
          <a:prstGeom prst="rect">
            <a:avLst/>
          </a:prstGeom>
        </p:spPr>
        <p:txBody>
          <a:bodyPr wrap="none">
            <a:spAutoFit/>
          </a:bodyPr>
          <a:lstStyle/>
          <a:p>
            <a:r>
              <a:rPr lang="en-SG" dirty="0">
                <a:solidFill>
                  <a:prstClr val="black"/>
                </a:solidFill>
              </a:rPr>
              <a:t>https://twitter.com/jeltewicherts/status/863329455191851009</a:t>
            </a:r>
          </a:p>
        </p:txBody>
      </p:sp>
      <p:sp>
        <p:nvSpPr>
          <p:cNvPr id="15" name="Rectangle 14"/>
          <p:cNvSpPr/>
          <p:nvPr/>
        </p:nvSpPr>
        <p:spPr>
          <a:xfrm>
            <a:off x="8887745" y="5964565"/>
            <a:ext cx="3094414" cy="738664"/>
          </a:xfrm>
          <a:prstGeom prst="rect">
            <a:avLst/>
          </a:prstGeom>
        </p:spPr>
        <p:txBody>
          <a:bodyPr wrap="square">
            <a:spAutoFit/>
          </a:bodyPr>
          <a:lstStyle/>
          <a:p>
            <a:pPr eaLnBrk="0" fontAlgn="base" hangingPunct="0">
              <a:spcBef>
                <a:spcPct val="0"/>
              </a:spcBef>
              <a:spcAft>
                <a:spcPct val="0"/>
              </a:spcAft>
            </a:pPr>
            <a:endParaRPr lang="en-US" altLang="en-US" sz="1400" dirty="0">
              <a:solidFill>
                <a:prstClr val="white">
                  <a:lumMod val="65000"/>
                </a:prstClr>
              </a:solidFill>
            </a:endParaRPr>
          </a:p>
          <a:p>
            <a:pPr eaLnBrk="0" fontAlgn="base" hangingPunct="0">
              <a:spcBef>
                <a:spcPct val="0"/>
              </a:spcBef>
              <a:spcAft>
                <a:spcPct val="0"/>
              </a:spcAft>
            </a:pPr>
            <a:r>
              <a:rPr lang="en-US" altLang="en-US" sz="1400" dirty="0">
                <a:solidFill>
                  <a:prstClr val="white">
                    <a:lumMod val="65000"/>
                  </a:prstClr>
                </a:solidFill>
              </a:rPr>
              <a:t>https://</a:t>
            </a:r>
            <a:r>
              <a:rPr lang="en-US" altLang="en-US" sz="1400" dirty="0" smtClean="0">
                <a:solidFill>
                  <a:prstClr val="white">
                    <a:lumMod val="65000"/>
                  </a:prstClr>
                </a:solidFill>
              </a:rPr>
              <a:t>cos.io/our-services/open-science-badges</a:t>
            </a:r>
            <a:endParaRPr lang="en-SG" sz="1400" dirty="0">
              <a:solidFill>
                <a:prstClr val="white">
                  <a:lumMod val="65000"/>
                </a:prstClr>
              </a:solidFill>
            </a:endParaRPr>
          </a:p>
        </p:txBody>
      </p:sp>
    </p:spTree>
    <p:extLst>
      <p:ext uri="{BB962C8B-B14F-4D97-AF65-F5344CB8AC3E}">
        <p14:creationId xmlns:p14="http://schemas.microsoft.com/office/powerpoint/2010/main" val="19855214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5575" y="1345055"/>
            <a:ext cx="11740362" cy="2387600"/>
          </a:xfrm>
        </p:spPr>
        <p:txBody>
          <a:bodyPr>
            <a:normAutofit/>
          </a:bodyPr>
          <a:lstStyle/>
          <a:p>
            <a:r>
              <a:rPr lang="en-US" dirty="0" smtClean="0">
                <a:solidFill>
                  <a:schemeClr val="accent5"/>
                </a:solidFill>
              </a:rPr>
              <a:t>“reproducibility”</a:t>
            </a:r>
            <a:endParaRPr lang="en-SG" dirty="0"/>
          </a:p>
        </p:txBody>
      </p:sp>
      <p:sp>
        <p:nvSpPr>
          <p:cNvPr id="4" name="Subtitle 2"/>
          <p:cNvSpPr txBox="1">
            <a:spLocks/>
          </p:cNvSpPr>
          <p:nvPr/>
        </p:nvSpPr>
        <p:spPr>
          <a:xfrm>
            <a:off x="373778" y="2538855"/>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i="1" dirty="0" smtClean="0">
              <a:solidFill>
                <a:prstClr val="black">
                  <a:lumMod val="50000"/>
                  <a:lumOff val="50000"/>
                </a:prstClr>
              </a:solidFill>
            </a:endParaRPr>
          </a:p>
        </p:txBody>
      </p:sp>
      <p:sp>
        <p:nvSpPr>
          <p:cNvPr id="5" name="AutoShape 2" descr="Image result for jupyter logo"/>
          <p:cNvSpPr>
            <a:spLocks noChangeAspect="1" noChangeArrowheads="1"/>
          </p:cNvSpPr>
          <p:nvPr/>
        </p:nvSpPr>
        <p:spPr bwMode="auto">
          <a:xfrm>
            <a:off x="155575" y="-669925"/>
            <a:ext cx="1409700" cy="1409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solidFill>
                <a:prstClr val="black"/>
              </a:solidFill>
            </a:endParaRPr>
          </a:p>
        </p:txBody>
      </p:sp>
    </p:spTree>
    <p:extLst>
      <p:ext uri="{BB962C8B-B14F-4D97-AF65-F5344CB8AC3E}">
        <p14:creationId xmlns:p14="http://schemas.microsoft.com/office/powerpoint/2010/main" val="29861226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1999" cy="85433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5B9BD5"/>
              </a:solidFill>
            </a:endParaRPr>
          </a:p>
        </p:txBody>
      </p:sp>
      <p:sp>
        <p:nvSpPr>
          <p:cNvPr id="5" name="AutoShape 2" descr="Image result for jupyter logo"/>
          <p:cNvSpPr>
            <a:spLocks noChangeAspect="1" noChangeArrowheads="1"/>
          </p:cNvSpPr>
          <p:nvPr/>
        </p:nvSpPr>
        <p:spPr bwMode="auto">
          <a:xfrm>
            <a:off x="155575" y="-669925"/>
            <a:ext cx="1409700" cy="1409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solidFill>
                <a:prstClr val="black"/>
              </a:solidFill>
            </a:endParaRPr>
          </a:p>
        </p:txBody>
      </p:sp>
      <p:sp>
        <p:nvSpPr>
          <p:cNvPr id="6" name="Subtitle 5"/>
          <p:cNvSpPr>
            <a:spLocks noGrp="1"/>
          </p:cNvSpPr>
          <p:nvPr>
            <p:ph type="subTitle" idx="1"/>
          </p:nvPr>
        </p:nvSpPr>
        <p:spPr>
          <a:xfrm>
            <a:off x="373777" y="294309"/>
            <a:ext cx="10765884" cy="560021"/>
          </a:xfrm>
        </p:spPr>
        <p:txBody>
          <a:bodyPr>
            <a:noAutofit/>
          </a:bodyPr>
          <a:lstStyle/>
          <a:p>
            <a:pPr algn="l"/>
            <a:r>
              <a:rPr lang="en-US" sz="3200" b="1" dirty="0" smtClean="0">
                <a:solidFill>
                  <a:schemeClr val="accent1">
                    <a:lumMod val="75000"/>
                  </a:schemeClr>
                </a:solidFill>
                <a:latin typeface="+mj-lt"/>
              </a:rPr>
              <a:t>What does reproducibility mean? Three ideas to distinguish</a:t>
            </a:r>
            <a:endParaRPr lang="en-US" sz="3200" b="1" dirty="0">
              <a:solidFill>
                <a:schemeClr val="accent1">
                  <a:lumMod val="75000"/>
                </a:schemeClr>
              </a:solidFill>
              <a:latin typeface="+mj-lt"/>
            </a:endParaRPr>
          </a:p>
        </p:txBody>
      </p:sp>
      <p:sp>
        <p:nvSpPr>
          <p:cNvPr id="7" name="Rectangle 6"/>
          <p:cNvSpPr>
            <a:spLocks noChangeArrowheads="1"/>
          </p:cNvSpPr>
          <p:nvPr/>
        </p:nvSpPr>
        <p:spPr bwMode="auto">
          <a:xfrm rot="10800000" flipV="1">
            <a:off x="418222" y="1252067"/>
            <a:ext cx="1181822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400" b="1" i="1" dirty="0" smtClean="0">
                <a:solidFill>
                  <a:srgbClr val="5B9BD5">
                    <a:lumMod val="75000"/>
                  </a:srgbClr>
                </a:solidFill>
                <a:latin typeface="Calibri Light" panose="020F0302020204030204"/>
              </a:rPr>
              <a:t>1. Reproducibility </a:t>
            </a:r>
            <a:r>
              <a:rPr lang="en-US" altLang="en-US" sz="2400" i="1" dirty="0" smtClean="0">
                <a:solidFill>
                  <a:prstClr val="black"/>
                </a:solidFill>
                <a:latin typeface="Calibri Light" panose="020F0302020204030204"/>
              </a:rPr>
              <a:t>(sometimes called repeatability or even ‘</a:t>
            </a:r>
            <a:r>
              <a:rPr lang="en-US" altLang="en-US" sz="2400" i="1" dirty="0" err="1" smtClean="0">
                <a:solidFill>
                  <a:prstClr val="black"/>
                </a:solidFill>
                <a:latin typeface="Calibri Light" panose="020F0302020204030204"/>
              </a:rPr>
              <a:t>preproducibility</a:t>
            </a:r>
            <a:r>
              <a:rPr lang="en-US" altLang="en-US" sz="2400" i="1" dirty="0" smtClean="0">
                <a:solidFill>
                  <a:prstClr val="black"/>
                </a:solidFill>
                <a:latin typeface="Calibri Light" panose="020F0302020204030204"/>
              </a:rPr>
              <a:t>’) [6]</a:t>
            </a:r>
          </a:p>
          <a:p>
            <a:pPr marL="914400" lvl="1" indent="-457200" eaLnBrk="0" fontAlgn="base" hangingPunct="0">
              <a:spcBef>
                <a:spcPct val="0"/>
              </a:spcBef>
              <a:spcAft>
                <a:spcPct val="0"/>
              </a:spcAft>
              <a:buFont typeface="Arial" panose="020B0604020202020204" pitchFamily="34" charset="0"/>
              <a:buChar char="•"/>
            </a:pPr>
            <a:r>
              <a:rPr lang="en-US" altLang="en-US" sz="2400" i="1" dirty="0" smtClean="0">
                <a:solidFill>
                  <a:prstClr val="black"/>
                </a:solidFill>
                <a:latin typeface="Calibri Light" panose="020F0302020204030204"/>
              </a:rPr>
              <a:t>Data, and/or statistical methods, code, software environment are available </a:t>
            </a:r>
          </a:p>
          <a:p>
            <a:pPr lvl="1" eaLnBrk="0" fontAlgn="base" hangingPunct="0">
              <a:spcBef>
                <a:spcPct val="0"/>
              </a:spcBef>
              <a:spcAft>
                <a:spcPct val="0"/>
              </a:spcAft>
            </a:pPr>
            <a:r>
              <a:rPr lang="en-US" altLang="en-US" sz="2400" i="1" dirty="0">
                <a:solidFill>
                  <a:prstClr val="black"/>
                </a:solidFill>
                <a:latin typeface="Calibri Light" panose="020F0302020204030204"/>
              </a:rPr>
              <a:t> </a:t>
            </a:r>
            <a:r>
              <a:rPr lang="en-US" altLang="en-US" sz="2400" i="1" dirty="0" smtClean="0">
                <a:solidFill>
                  <a:prstClr val="black"/>
                </a:solidFill>
                <a:latin typeface="Calibri Light" panose="020F0302020204030204"/>
              </a:rPr>
              <a:t>     so data analysis can be repeated and get a similar result [1, 2, 3]</a:t>
            </a:r>
          </a:p>
        </p:txBody>
      </p:sp>
      <p:sp>
        <p:nvSpPr>
          <p:cNvPr id="2" name="TextBox 1"/>
          <p:cNvSpPr txBox="1"/>
          <p:nvPr/>
        </p:nvSpPr>
        <p:spPr>
          <a:xfrm>
            <a:off x="373777" y="5652463"/>
            <a:ext cx="5510079" cy="1277273"/>
          </a:xfrm>
          <a:prstGeom prst="rect">
            <a:avLst/>
          </a:prstGeom>
          <a:noFill/>
        </p:spPr>
        <p:txBody>
          <a:bodyPr wrap="square" numCol="1" rtlCol="0">
            <a:spAutoFit/>
          </a:bodyPr>
          <a:lstStyle/>
          <a:p>
            <a:r>
              <a:rPr lang="en-US" sz="1100" dirty="0" smtClean="0">
                <a:solidFill>
                  <a:prstClr val="white">
                    <a:lumMod val="65000"/>
                  </a:prstClr>
                </a:solidFill>
              </a:rPr>
              <a:t>1  -  </a:t>
            </a:r>
            <a:r>
              <a:rPr lang="en-SG" sz="1100" dirty="0" smtClean="0">
                <a:solidFill>
                  <a:prstClr val="white">
                    <a:lumMod val="65000"/>
                  </a:prstClr>
                </a:solidFill>
              </a:rPr>
              <a:t>Peng </a:t>
            </a:r>
            <a:r>
              <a:rPr lang="en-SG" sz="1100" i="1" dirty="0" smtClean="0">
                <a:solidFill>
                  <a:prstClr val="white">
                    <a:lumMod val="65000"/>
                  </a:prstClr>
                </a:solidFill>
              </a:rPr>
              <a:t>Science </a:t>
            </a:r>
            <a:r>
              <a:rPr lang="en-SG" sz="1100" dirty="0" smtClean="0">
                <a:solidFill>
                  <a:prstClr val="white">
                    <a:lumMod val="65000"/>
                  </a:prstClr>
                </a:solidFill>
              </a:rPr>
              <a:t> 2011, DOI: 10.1126/science.1213847 </a:t>
            </a:r>
            <a:endParaRPr lang="en-US" sz="1100" dirty="0" smtClean="0">
              <a:solidFill>
                <a:prstClr val="white">
                  <a:lumMod val="65000"/>
                </a:prstClr>
              </a:solidFill>
            </a:endParaRPr>
          </a:p>
          <a:p>
            <a:r>
              <a:rPr lang="en-US" sz="1100" dirty="0" smtClean="0">
                <a:solidFill>
                  <a:prstClr val="white">
                    <a:lumMod val="65000"/>
                  </a:prstClr>
                </a:solidFill>
              </a:rPr>
              <a:t>2 - http://ropensci.github.io/reproducibility-guide/sections/introduction/</a:t>
            </a:r>
          </a:p>
          <a:p>
            <a:r>
              <a:rPr lang="en-US" sz="1100" dirty="0" smtClean="0">
                <a:solidFill>
                  <a:prstClr val="white">
                    <a:lumMod val="65000"/>
                  </a:prstClr>
                </a:solidFill>
              </a:rPr>
              <a:t>3 - https://simplystatistics.org/2014/06/06/the-real-reason-reproducible-research-is-important/, Peng 2014</a:t>
            </a:r>
          </a:p>
          <a:p>
            <a:r>
              <a:rPr lang="en-US" sz="1100" dirty="0" smtClean="0">
                <a:solidFill>
                  <a:prstClr val="white">
                    <a:lumMod val="65000"/>
                  </a:prstClr>
                </a:solidFill>
              </a:rPr>
              <a:t>4 - </a:t>
            </a:r>
            <a:r>
              <a:rPr lang="en-SG" sz="1100" dirty="0">
                <a:solidFill>
                  <a:prstClr val="white">
                    <a:lumMod val="65000"/>
                  </a:prstClr>
                </a:solidFill>
              </a:rPr>
              <a:t> </a:t>
            </a:r>
            <a:r>
              <a:rPr lang="en-SG" sz="1100" dirty="0" smtClean="0">
                <a:solidFill>
                  <a:prstClr val="white">
                    <a:lumMod val="65000"/>
                  </a:prstClr>
                </a:solidFill>
              </a:rPr>
              <a:t>Reproducible research can still be wrong,  Leek, Peng</a:t>
            </a:r>
          </a:p>
          <a:p>
            <a:r>
              <a:rPr lang="en-SG" sz="1100" dirty="0" smtClean="0">
                <a:solidFill>
                  <a:prstClr val="white">
                    <a:lumMod val="65000"/>
                  </a:prstClr>
                </a:solidFill>
              </a:rPr>
              <a:t>PNAS 2015, DOI: 10.1073/pnas.1421412111 </a:t>
            </a:r>
          </a:p>
          <a:p>
            <a:r>
              <a:rPr lang="en-US" sz="1100" dirty="0" smtClean="0">
                <a:solidFill>
                  <a:prstClr val="white">
                    <a:lumMod val="65000"/>
                  </a:prstClr>
                </a:solidFill>
              </a:rPr>
              <a:t>  </a:t>
            </a:r>
            <a:endParaRPr lang="en-SG" sz="1100" dirty="0">
              <a:solidFill>
                <a:prstClr val="white">
                  <a:lumMod val="65000"/>
                </a:prstClr>
              </a:solidFill>
            </a:endParaRPr>
          </a:p>
        </p:txBody>
      </p:sp>
      <p:sp>
        <p:nvSpPr>
          <p:cNvPr id="4" name="Rectangle 3"/>
          <p:cNvSpPr/>
          <p:nvPr/>
        </p:nvSpPr>
        <p:spPr>
          <a:xfrm>
            <a:off x="1252451" y="7733241"/>
            <a:ext cx="6096000" cy="369332"/>
          </a:xfrm>
          <a:prstGeom prst="rect">
            <a:avLst/>
          </a:prstGeom>
        </p:spPr>
        <p:txBody>
          <a:bodyPr>
            <a:spAutoFit/>
          </a:bodyPr>
          <a:lstStyle/>
          <a:p>
            <a:endParaRPr lang="en-SG" dirty="0">
              <a:solidFill>
                <a:prstClr val="black"/>
              </a:solidFill>
            </a:endParaRPr>
          </a:p>
        </p:txBody>
      </p:sp>
      <p:sp>
        <p:nvSpPr>
          <p:cNvPr id="13" name="Rectangle 12"/>
          <p:cNvSpPr/>
          <p:nvPr/>
        </p:nvSpPr>
        <p:spPr>
          <a:xfrm>
            <a:off x="5962776" y="5737101"/>
            <a:ext cx="5607671" cy="1107996"/>
          </a:xfrm>
          <a:prstGeom prst="rect">
            <a:avLst/>
          </a:prstGeom>
        </p:spPr>
        <p:txBody>
          <a:bodyPr wrap="square">
            <a:spAutoFit/>
          </a:bodyPr>
          <a:lstStyle/>
          <a:p>
            <a:r>
              <a:rPr lang="en-US" sz="1100" dirty="0" smtClean="0">
                <a:solidFill>
                  <a:prstClr val="white">
                    <a:lumMod val="65000"/>
                  </a:prstClr>
                </a:solidFill>
              </a:rPr>
              <a:t>5- </a:t>
            </a:r>
            <a:r>
              <a:rPr lang="en-SG" sz="1100" dirty="0" smtClean="0">
                <a:solidFill>
                  <a:prstClr val="white">
                    <a:lumMod val="65000"/>
                  </a:prstClr>
                </a:solidFill>
              </a:rPr>
              <a:t>https://www.nature.com/news/muddled-meanings-hamper-efforts-to-fix-reproducibility-crisis-1.20076#/b1, citing https://www.ascb.org/wp-content/uploads/2015/11/How-can-scientist-enhance-rigor.pdf citing Schmidt, Stefan. (2009). Shall We Really Do It Again? The Powerful Concept of Replication Is Neglected in the Social Sciences. Review of General Psychology. 13. 90-100. 10.1037/a0015108.  </a:t>
            </a:r>
          </a:p>
          <a:p>
            <a:r>
              <a:rPr lang="en-US" sz="1100" dirty="0" smtClean="0">
                <a:solidFill>
                  <a:prstClr val="white">
                    <a:lumMod val="65000"/>
                  </a:prstClr>
                </a:solidFill>
              </a:rPr>
              <a:t>6 – Barba 2018 https://arxiv.org/pdf/1802.03311.pdf</a:t>
            </a:r>
            <a:endParaRPr lang="en-SG" sz="1100" dirty="0" smtClean="0">
              <a:solidFill>
                <a:prstClr val="white">
                  <a:lumMod val="65000"/>
                </a:prstClr>
              </a:solidFill>
            </a:endParaRPr>
          </a:p>
        </p:txBody>
      </p:sp>
      <p:sp>
        <p:nvSpPr>
          <p:cNvPr id="8" name="Rectangle 7"/>
          <p:cNvSpPr/>
          <p:nvPr/>
        </p:nvSpPr>
        <p:spPr>
          <a:xfrm>
            <a:off x="409207" y="2188482"/>
            <a:ext cx="11573621" cy="1754326"/>
          </a:xfrm>
          <a:prstGeom prst="rect">
            <a:avLst/>
          </a:prstGeom>
        </p:spPr>
        <p:txBody>
          <a:bodyPr wrap="square">
            <a:spAutoFit/>
          </a:bodyPr>
          <a:lstStyle/>
          <a:p>
            <a:pPr lvl="1" eaLnBrk="0" fontAlgn="base" hangingPunct="0">
              <a:spcBef>
                <a:spcPct val="0"/>
              </a:spcBef>
              <a:spcAft>
                <a:spcPct val="0"/>
              </a:spcAft>
            </a:pPr>
            <a:r>
              <a:rPr lang="en-US" altLang="en-US" sz="2400" i="1" dirty="0">
                <a:solidFill>
                  <a:prstClr val="black"/>
                </a:solidFill>
              </a:rPr>
              <a:t> </a:t>
            </a:r>
          </a:p>
          <a:p>
            <a:pPr marL="457200" indent="-457200" eaLnBrk="0" fontAlgn="base" hangingPunct="0">
              <a:spcBef>
                <a:spcPct val="0"/>
              </a:spcBef>
              <a:spcAft>
                <a:spcPct val="0"/>
              </a:spcAft>
              <a:buFont typeface="Arial" panose="020B0604020202020204" pitchFamily="34" charset="0"/>
              <a:buChar char="•"/>
            </a:pPr>
            <a:endParaRPr lang="en-US" altLang="en-US" sz="1200" i="1" dirty="0">
              <a:solidFill>
                <a:prstClr val="black"/>
              </a:solidFill>
            </a:endParaRPr>
          </a:p>
          <a:p>
            <a:pPr eaLnBrk="0" fontAlgn="base" hangingPunct="0">
              <a:spcBef>
                <a:spcPct val="0"/>
              </a:spcBef>
              <a:spcAft>
                <a:spcPct val="0"/>
              </a:spcAft>
            </a:pPr>
            <a:r>
              <a:rPr lang="en-US" altLang="en-US" sz="2400" i="1" dirty="0">
                <a:solidFill>
                  <a:srgbClr val="5B9BD5">
                    <a:lumMod val="75000"/>
                  </a:srgbClr>
                </a:solidFill>
              </a:rPr>
              <a:t>2</a:t>
            </a:r>
            <a:r>
              <a:rPr lang="en-US" altLang="en-US" sz="2400" b="1" i="1" dirty="0">
                <a:solidFill>
                  <a:srgbClr val="5B9BD5">
                    <a:lumMod val="75000"/>
                  </a:srgbClr>
                </a:solidFill>
              </a:rPr>
              <a:t>. </a:t>
            </a:r>
            <a:r>
              <a:rPr lang="en-US" altLang="en-US" sz="2400" i="1" dirty="0">
                <a:solidFill>
                  <a:srgbClr val="5B9BD5">
                    <a:lumMod val="75000"/>
                  </a:srgbClr>
                </a:solidFill>
              </a:rPr>
              <a:t>Replicability </a:t>
            </a:r>
            <a:r>
              <a:rPr lang="en-US" altLang="en-US" sz="2400" i="1" dirty="0">
                <a:solidFill>
                  <a:prstClr val="black"/>
                </a:solidFill>
                <a:latin typeface="Calibri Light" panose="020F0302020204030204"/>
              </a:rPr>
              <a:t>(sometimes called reproducibility)</a:t>
            </a:r>
          </a:p>
          <a:p>
            <a:pPr marL="914400" lvl="1" indent="-457200" eaLnBrk="0" fontAlgn="base" hangingPunct="0">
              <a:spcBef>
                <a:spcPct val="0"/>
              </a:spcBef>
              <a:spcAft>
                <a:spcPct val="0"/>
              </a:spcAft>
              <a:buFont typeface="Arial" panose="020B0604020202020204" pitchFamily="34" charset="0"/>
              <a:buChar char="•"/>
            </a:pPr>
            <a:r>
              <a:rPr lang="en-US" altLang="en-US" sz="2400" i="1" dirty="0">
                <a:solidFill>
                  <a:prstClr val="black"/>
                </a:solidFill>
                <a:latin typeface="Calibri Light" panose="020F0302020204030204"/>
              </a:rPr>
              <a:t>Another researcher is able to conduct the same experiment and get similar results</a:t>
            </a:r>
          </a:p>
          <a:p>
            <a:pPr lvl="1" eaLnBrk="0" fontAlgn="base" hangingPunct="0">
              <a:spcBef>
                <a:spcPct val="0"/>
              </a:spcBef>
              <a:spcAft>
                <a:spcPct val="0"/>
              </a:spcAft>
            </a:pPr>
            <a:endParaRPr lang="en-US" altLang="en-US" sz="2400" i="1" dirty="0">
              <a:solidFill>
                <a:prstClr val="black"/>
              </a:solidFill>
            </a:endParaRPr>
          </a:p>
        </p:txBody>
      </p:sp>
      <p:sp>
        <p:nvSpPr>
          <p:cNvPr id="9" name="Rectangle 8"/>
          <p:cNvSpPr/>
          <p:nvPr/>
        </p:nvSpPr>
        <p:spPr>
          <a:xfrm>
            <a:off x="409207" y="3874306"/>
            <a:ext cx="10778869" cy="1369606"/>
          </a:xfrm>
          <a:prstGeom prst="rect">
            <a:avLst/>
          </a:prstGeom>
        </p:spPr>
        <p:txBody>
          <a:bodyPr wrap="square">
            <a:spAutoFit/>
          </a:bodyPr>
          <a:lstStyle/>
          <a:p>
            <a:pPr eaLnBrk="0" fontAlgn="base" hangingPunct="0">
              <a:spcBef>
                <a:spcPct val="0"/>
              </a:spcBef>
              <a:spcAft>
                <a:spcPct val="0"/>
              </a:spcAft>
            </a:pPr>
            <a:endParaRPr lang="en-US" altLang="en-US" sz="1100" i="1" dirty="0">
              <a:solidFill>
                <a:prstClr val="black"/>
              </a:solidFill>
            </a:endParaRPr>
          </a:p>
          <a:p>
            <a:pPr eaLnBrk="0" fontAlgn="base" hangingPunct="0">
              <a:spcBef>
                <a:spcPct val="0"/>
              </a:spcBef>
              <a:spcAft>
                <a:spcPct val="0"/>
              </a:spcAft>
            </a:pPr>
            <a:r>
              <a:rPr lang="en-US" altLang="en-US" sz="2400" i="1" dirty="0">
                <a:solidFill>
                  <a:srgbClr val="5B9BD5">
                    <a:lumMod val="75000"/>
                  </a:srgbClr>
                </a:solidFill>
              </a:rPr>
              <a:t>3. Correctness</a:t>
            </a:r>
          </a:p>
          <a:p>
            <a:pPr marL="914400" lvl="1" indent="-457200" eaLnBrk="0" fontAlgn="base" hangingPunct="0">
              <a:spcBef>
                <a:spcPct val="0"/>
              </a:spcBef>
              <a:spcAft>
                <a:spcPct val="0"/>
              </a:spcAft>
              <a:buFont typeface="Arial" panose="020B0604020202020204" pitchFamily="34" charset="0"/>
              <a:buChar char="•"/>
            </a:pPr>
            <a:r>
              <a:rPr lang="en-US" altLang="en-US" sz="2400" i="1" dirty="0">
                <a:solidFill>
                  <a:prstClr val="black"/>
                </a:solidFill>
                <a:latin typeface="Calibri Light" panose="020F0302020204030204"/>
              </a:rPr>
              <a:t>Is your analysis appropriate? Is your hypothesis correct?</a:t>
            </a:r>
          </a:p>
          <a:p>
            <a:pPr lvl="1" eaLnBrk="0" fontAlgn="base" hangingPunct="0">
              <a:spcBef>
                <a:spcPct val="0"/>
              </a:spcBef>
              <a:spcAft>
                <a:spcPct val="0"/>
              </a:spcAft>
            </a:pPr>
            <a:r>
              <a:rPr lang="en-US" altLang="en-US" sz="2400" i="1" dirty="0">
                <a:solidFill>
                  <a:prstClr val="black"/>
                </a:solidFill>
                <a:latin typeface="Calibri Light" panose="020F0302020204030204"/>
                <a:sym typeface="Wingdings" panose="05000000000000000000" pitchFamily="2" charset="2"/>
              </a:rPr>
              <a:t>         </a:t>
            </a:r>
            <a:r>
              <a:rPr lang="en-US" altLang="en-US" sz="2400" i="1" dirty="0">
                <a:solidFill>
                  <a:prstClr val="black"/>
                </a:solidFill>
                <a:latin typeface="Calibri Light" panose="020F0302020204030204"/>
              </a:rPr>
              <a:t>Reproducible research can still be wrong! [4]</a:t>
            </a:r>
          </a:p>
        </p:txBody>
      </p:sp>
    </p:spTree>
    <p:extLst>
      <p:ext uri="{BB962C8B-B14F-4D97-AF65-F5344CB8AC3E}">
        <p14:creationId xmlns:p14="http://schemas.microsoft.com/office/powerpoint/2010/main" val="4564332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 result for jupyter logo"/>
          <p:cNvSpPr>
            <a:spLocks noChangeAspect="1" noChangeArrowheads="1"/>
          </p:cNvSpPr>
          <p:nvPr/>
        </p:nvSpPr>
        <p:spPr bwMode="auto">
          <a:xfrm>
            <a:off x="155575" y="-669925"/>
            <a:ext cx="1409700" cy="1409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solidFill>
                <a:prstClr val="black"/>
              </a:solidFill>
            </a:endParaRPr>
          </a:p>
        </p:txBody>
      </p:sp>
      <p:sp>
        <p:nvSpPr>
          <p:cNvPr id="6" name="Subtitle 5"/>
          <p:cNvSpPr>
            <a:spLocks noGrp="1"/>
          </p:cNvSpPr>
          <p:nvPr>
            <p:ph type="subTitle" idx="1"/>
          </p:nvPr>
        </p:nvSpPr>
        <p:spPr>
          <a:xfrm>
            <a:off x="107776" y="294309"/>
            <a:ext cx="13076216" cy="693601"/>
          </a:xfrm>
        </p:spPr>
        <p:txBody>
          <a:bodyPr>
            <a:noAutofit/>
          </a:bodyPr>
          <a:lstStyle/>
          <a:p>
            <a:pPr algn="l"/>
            <a:r>
              <a:rPr lang="en-US" sz="3200" dirty="0" smtClean="0">
                <a:latin typeface="+mj-lt"/>
              </a:rPr>
              <a:t>A spectrum of practice (depends on project)</a:t>
            </a:r>
            <a:endParaRPr lang="en-US" sz="3200" dirty="0">
              <a:latin typeface="+mj-lt"/>
            </a:endParaRPr>
          </a:p>
        </p:txBody>
      </p:sp>
      <p:sp>
        <p:nvSpPr>
          <p:cNvPr id="4" name="Rectangle 3"/>
          <p:cNvSpPr/>
          <p:nvPr/>
        </p:nvSpPr>
        <p:spPr>
          <a:xfrm>
            <a:off x="107776" y="6550409"/>
            <a:ext cx="4491166" cy="307777"/>
          </a:xfrm>
          <a:prstGeom prst="rect">
            <a:avLst/>
          </a:prstGeom>
        </p:spPr>
        <p:txBody>
          <a:bodyPr wrap="none">
            <a:spAutoFit/>
          </a:bodyPr>
          <a:lstStyle/>
          <a:p>
            <a:r>
              <a:rPr lang="en-SG" sz="1400" i="1" dirty="0" smtClean="0">
                <a:solidFill>
                  <a:prstClr val="white">
                    <a:lumMod val="65000"/>
                  </a:prstClr>
                </a:solidFill>
              </a:rPr>
              <a:t>http://science.sciencemag.org/content/334/6060/1226.full</a:t>
            </a:r>
            <a:endParaRPr lang="en-SG" sz="1400" i="1" dirty="0">
              <a:solidFill>
                <a:prstClr val="white">
                  <a:lumMod val="65000"/>
                </a:prstClr>
              </a:solidFil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3981"/>
          <a:stretch/>
        </p:blipFill>
        <p:spPr>
          <a:xfrm>
            <a:off x="0" y="2039427"/>
            <a:ext cx="12192000" cy="3236352"/>
          </a:xfrm>
          <a:prstGeom prst="rect">
            <a:avLst/>
          </a:prstGeom>
        </p:spPr>
      </p:pic>
      <p:sp>
        <p:nvSpPr>
          <p:cNvPr id="3" name="Rectangle 2"/>
          <p:cNvSpPr/>
          <p:nvPr/>
        </p:nvSpPr>
        <p:spPr>
          <a:xfrm>
            <a:off x="107776" y="5455612"/>
            <a:ext cx="6096000" cy="1200329"/>
          </a:xfrm>
          <a:prstGeom prst="rect">
            <a:avLst/>
          </a:prstGeom>
        </p:spPr>
        <p:txBody>
          <a:bodyPr>
            <a:spAutoFit/>
          </a:bodyPr>
          <a:lstStyle/>
          <a:p>
            <a:r>
              <a:rPr lang="en-US" dirty="0" smtClean="0">
                <a:solidFill>
                  <a:prstClr val="white">
                    <a:lumMod val="65000"/>
                  </a:prstClr>
                </a:solidFill>
                <a:latin typeface="Calibri Light" panose="020F0302020204030204"/>
              </a:rPr>
              <a:t>Adopted from:</a:t>
            </a:r>
            <a:endParaRPr lang="en-SG" dirty="0" smtClean="0">
              <a:solidFill>
                <a:prstClr val="white">
                  <a:lumMod val="65000"/>
                </a:prstClr>
              </a:solidFill>
              <a:latin typeface="Calibri Light" panose="020F0302020204030204"/>
            </a:endParaRPr>
          </a:p>
          <a:p>
            <a:r>
              <a:rPr lang="en-SG" dirty="0" smtClean="0">
                <a:solidFill>
                  <a:prstClr val="white">
                    <a:lumMod val="65000"/>
                  </a:prstClr>
                </a:solidFill>
                <a:latin typeface="Calibri Light" panose="020F0302020204030204"/>
              </a:rPr>
              <a:t>Reproducible Research in Computational Science</a:t>
            </a:r>
          </a:p>
          <a:p>
            <a:r>
              <a:rPr lang="en-SG" dirty="0" smtClean="0">
                <a:solidFill>
                  <a:prstClr val="white">
                    <a:lumMod val="65000"/>
                  </a:prstClr>
                </a:solidFill>
                <a:latin typeface="Calibri Light" panose="020F0302020204030204"/>
              </a:rPr>
              <a:t>By Roger D. Peng</a:t>
            </a:r>
          </a:p>
          <a:p>
            <a:r>
              <a:rPr lang="en-SG" i="1" dirty="0" smtClean="0">
                <a:solidFill>
                  <a:prstClr val="white">
                    <a:lumMod val="65000"/>
                  </a:prstClr>
                </a:solidFill>
                <a:latin typeface="Calibri Light" panose="020F0302020204030204"/>
              </a:rPr>
              <a:t>Science </a:t>
            </a:r>
            <a:r>
              <a:rPr lang="en-SG" dirty="0" smtClean="0">
                <a:solidFill>
                  <a:prstClr val="white">
                    <a:lumMod val="65000"/>
                  </a:prstClr>
                </a:solidFill>
                <a:latin typeface="Calibri Light" panose="020F0302020204030204"/>
              </a:rPr>
              <a:t>02 Dec 2011 : 1226-1227 </a:t>
            </a:r>
            <a:endParaRPr lang="en-SG" dirty="0">
              <a:solidFill>
                <a:prstClr val="white">
                  <a:lumMod val="65000"/>
                </a:prstClr>
              </a:solidFill>
              <a:latin typeface="Calibri Light" panose="020F0302020204030204"/>
            </a:endParaRPr>
          </a:p>
        </p:txBody>
      </p:sp>
      <p:sp>
        <p:nvSpPr>
          <p:cNvPr id="7" name="TextBox 6"/>
          <p:cNvSpPr txBox="1"/>
          <p:nvPr/>
        </p:nvSpPr>
        <p:spPr>
          <a:xfrm>
            <a:off x="3352803" y="3095811"/>
            <a:ext cx="1368611" cy="461665"/>
          </a:xfrm>
          <a:prstGeom prst="rect">
            <a:avLst/>
          </a:prstGeom>
          <a:noFill/>
        </p:spPr>
        <p:txBody>
          <a:bodyPr wrap="square" rtlCol="0">
            <a:spAutoFit/>
          </a:bodyPr>
          <a:lstStyle/>
          <a:p>
            <a:r>
              <a:rPr lang="en-US" sz="2400" dirty="0" smtClean="0">
                <a:solidFill>
                  <a:prstClr val="black"/>
                </a:solidFill>
              </a:rPr>
              <a:t>or data</a:t>
            </a:r>
            <a:endParaRPr lang="en-SG" sz="2400" dirty="0">
              <a:solidFill>
                <a:prstClr val="black"/>
              </a:solidFill>
            </a:endParaRPr>
          </a:p>
        </p:txBody>
      </p:sp>
      <p:cxnSp>
        <p:nvCxnSpPr>
          <p:cNvPr id="9" name="Straight Connector 8"/>
          <p:cNvCxnSpPr/>
          <p:nvPr/>
        </p:nvCxnSpPr>
        <p:spPr>
          <a:xfrm>
            <a:off x="5641790" y="3657603"/>
            <a:ext cx="4303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415555" y="3557476"/>
            <a:ext cx="25399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761130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14369</TotalTime>
  <Words>2429</Words>
  <Application>Microsoft Office PowerPoint</Application>
  <PresentationFormat>Widescreen</PresentationFormat>
  <Paragraphs>496</Paragraphs>
  <Slides>33</Slides>
  <Notes>29</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33</vt:i4>
      </vt:variant>
    </vt:vector>
  </HeadingPairs>
  <TitlesOfParts>
    <vt:vector size="43" baseType="lpstr">
      <vt:lpstr>Arial</vt:lpstr>
      <vt:lpstr>Arial Black</vt:lpstr>
      <vt:lpstr>Calibri</vt:lpstr>
      <vt:lpstr>Calibri Light</vt:lpstr>
      <vt:lpstr>Wingdings</vt:lpstr>
      <vt:lpstr>Office Theme</vt:lpstr>
      <vt:lpstr>1_Office Theme</vt:lpstr>
      <vt:lpstr>2_Office Theme</vt:lpstr>
      <vt:lpstr>3_Office Theme</vt:lpstr>
      <vt:lpstr>4_Office Theme</vt:lpstr>
      <vt:lpstr>PowerPoint Presentation</vt:lpstr>
      <vt:lpstr>PowerPoint Presentation</vt:lpstr>
      <vt:lpstr>PowerPoint Presentation</vt:lpstr>
      <vt:lpstr>PowerPoint Presentation</vt:lpstr>
      <vt:lpstr>PowerPoint Presentation</vt:lpstr>
      <vt:lpstr>PowerPoint Presentation</vt:lpstr>
      <vt:lpstr>“reproducibility”</vt:lpstr>
      <vt:lpstr>PowerPoint Presentation</vt:lpstr>
      <vt:lpstr>PowerPoint Presentation</vt:lpstr>
      <vt:lpstr>What are some examples  of good practices  we can start using now?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Bonus slides!  (for reference)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conversation on  approaches + tools for  reproducible and interactive data analysis</dc:title>
  <dc:creator>Dana</dc:creator>
  <cp:lastModifiedBy>Dana</cp:lastModifiedBy>
  <cp:revision>215</cp:revision>
  <dcterms:created xsi:type="dcterms:W3CDTF">2018-05-21T23:52:15Z</dcterms:created>
  <dcterms:modified xsi:type="dcterms:W3CDTF">2019-01-03T08:37:40Z</dcterms:modified>
</cp:coreProperties>
</file>